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21"/>
  </p:handoutMasterIdLst>
  <p:sldIdLst>
    <p:sldId id="256" r:id="rId2"/>
    <p:sldId id="260" r:id="rId3"/>
    <p:sldId id="261" r:id="rId4"/>
    <p:sldId id="262" r:id="rId5"/>
    <p:sldId id="263" r:id="rId6"/>
    <p:sldId id="264" r:id="rId7"/>
    <p:sldId id="265" r:id="rId8"/>
    <p:sldId id="266" r:id="rId9"/>
    <p:sldId id="267" r:id="rId10"/>
    <p:sldId id="268" r:id="rId11"/>
    <p:sldId id="272" r:id="rId12"/>
    <p:sldId id="273" r:id="rId13"/>
    <p:sldId id="274" r:id="rId14"/>
    <p:sldId id="275" r:id="rId15"/>
    <p:sldId id="270" r:id="rId16"/>
    <p:sldId id="276" r:id="rId17"/>
    <p:sldId id="277" r:id="rId18"/>
    <p:sldId id="278" r:id="rId19"/>
    <p:sldId id="271" r:id="rId2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3A8D"/>
    <a:srgbClr val="270100"/>
    <a:srgbClr val="591103"/>
    <a:srgbClr val="213969"/>
    <a:srgbClr val="332319"/>
    <a:srgbClr val="003374"/>
    <a:srgbClr val="C9A093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>
        <p:scale>
          <a:sx n="106" d="100"/>
          <a:sy n="106" d="100"/>
        </p:scale>
        <p:origin x="-102" y="-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04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A86F792-81DB-4475-BFF7-A9CA1932DDC7}" type="datetimeFigureOut">
              <a:rPr lang="en-US"/>
              <a:pPr>
                <a:defRPr/>
              </a:pPr>
              <a:t>2/9/2022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6596116B-A165-4A2D-92C5-F1179B17D5DC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5218789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405895-FB27-4EE2-9268-B23055D7150D}" type="datetimeFigureOut">
              <a:rPr lang="en-US"/>
              <a:pPr>
                <a:defRPr/>
              </a:pPr>
              <a:t>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1A530FD-299E-48C3-88FC-B1F1B634304E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9699169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678197-F6F3-4161-9201-8F19B2FD4A86}" type="datetimeFigureOut">
              <a:rPr lang="en-US"/>
              <a:pPr>
                <a:defRPr/>
              </a:pPr>
              <a:t>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1F523D-BB59-4EE7-9E72-583121089C5F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2403793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6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1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D7F9AC-F92A-44BC-BC95-FF807304D483}" type="datetimeFigureOut">
              <a:rPr lang="en-US"/>
              <a:pPr>
                <a:defRPr/>
              </a:pPr>
              <a:t>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D2A3BD-E841-498D-B41D-4B9A397655FB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6327487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FAAD6-EEDD-4AC4-8C91-E3F6042B4A10}" type="datetimeFigureOut">
              <a:rPr lang="en-US"/>
              <a:pPr>
                <a:defRPr/>
              </a:pPr>
              <a:t>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6540E6-F17E-484A-9A8F-1661CF1AB592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0499167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41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6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65BEAF-5281-4E0F-A352-3AF3DDACABFC}" type="datetimeFigureOut">
              <a:rPr lang="en-US"/>
              <a:pPr>
                <a:defRPr/>
              </a:pPr>
              <a:t>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ABD4BCC-5980-40C6-B20F-FA60571F03A4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0136888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04D1B4-C8FB-43BA-B541-EBC4973709F3}" type="datetimeFigureOut">
              <a:rPr lang="en-US"/>
              <a:pPr>
                <a:defRPr/>
              </a:pPr>
              <a:t>2/9/2022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91DFBE-0A4E-46CA-BBD3-7A3C4090B696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2727996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8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592C14-1004-424A-B214-B0AC907CCD77}" type="datetimeFigureOut">
              <a:rPr lang="en-US"/>
              <a:pPr>
                <a:defRPr/>
              </a:pPr>
              <a:t>2/9/2022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11CA07-D0F5-4897-AC63-0D701642D8DD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428027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A72C56-93B4-4BBE-B902-E291951BC487}" type="datetimeFigureOut">
              <a:rPr lang="en-US"/>
              <a:pPr>
                <a:defRPr/>
              </a:pPr>
              <a:t>2/9/2022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D97BCB0-7927-452B-8AEB-E585ADFD7043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2318850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4B1180-364D-4D92-96B5-6B35B0C2F8BD}" type="datetimeFigureOut">
              <a:rPr lang="en-US"/>
              <a:pPr>
                <a:defRPr/>
              </a:pPr>
              <a:t>2/9/2022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E5726AC-F9F5-4240-B869-5DACC98716C7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3162096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8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564CAE-2D16-448D-B071-FC897C4819D6}" type="datetimeFigureOut">
              <a:rPr lang="en-US"/>
              <a:pPr>
                <a:defRPr/>
              </a:pPr>
              <a:t>2/9/2022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BA2B57B-513B-4ACD-A100-C26D1DC7772D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19543907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8"/>
            <a:ext cx="4629150" cy="4873625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4846C-45BD-4A14-B47A-1105735EE0D2}" type="datetimeFigureOut">
              <a:rPr lang="en-US"/>
              <a:pPr>
                <a:defRPr/>
              </a:pPr>
              <a:t>2/9/2022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E7CFF46-DDCE-4797-BB45-DA1615E3657A}" type="slidenum">
              <a:rPr lang="en-US" altLang="ru-RU"/>
              <a:pPr/>
              <a:t>‹#›</a:t>
            </a:fld>
            <a:endParaRPr lang="en-US" altLang="ru-RU"/>
          </a:p>
        </p:txBody>
      </p:sp>
    </p:spTree>
    <p:extLst>
      <p:ext uri="{BB962C8B-B14F-4D97-AF65-F5344CB8AC3E}">
        <p14:creationId xmlns:p14="http://schemas.microsoft.com/office/powerpoint/2010/main" val="30192351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6113" y="1465263"/>
            <a:ext cx="7869237" cy="47117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text styles</a:t>
            </a:r>
          </a:p>
          <a:p>
            <a:pPr lvl="1"/>
            <a:r>
              <a:rPr lang="en-US" altLang="ru-RU" smtClean="0"/>
              <a:t>Second level</a:t>
            </a:r>
          </a:p>
          <a:p>
            <a:pPr lvl="2"/>
            <a:r>
              <a:rPr lang="en-US" altLang="ru-RU" smtClean="0"/>
              <a:t>Third level</a:t>
            </a:r>
          </a:p>
          <a:p>
            <a:pPr lvl="3"/>
            <a:r>
              <a:rPr lang="en-US" altLang="ru-RU" smtClean="0"/>
              <a:t>Fourth level</a:t>
            </a:r>
          </a:p>
          <a:p>
            <a:pPr lvl="4"/>
            <a:r>
              <a:rPr lang="en-US" altLang="ru-RU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1C1BB0E2-74B9-40B3-B42B-F71B54ABB16E}" type="datetimeFigureOut">
              <a:rPr lang="en-US"/>
              <a:pPr>
                <a:defRPr/>
              </a:pPr>
              <a:t>2/9/2022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17C4B307-2155-4CD5-9E28-16E545D3E6BD}" type="slidenum">
              <a:rPr lang="en-US" altLang="ru-RU"/>
              <a:pPr/>
              <a:t>‹#›</a:t>
            </a:fld>
            <a:endParaRPr lang="en-US" altLang="ru-RU"/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658813" y="0"/>
            <a:ext cx="7839075" cy="1338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ru-RU" smtClean="0"/>
              <a:t>Click to edit Master title style</a:t>
            </a:r>
          </a:p>
        </p:txBody>
      </p:sp>
      <p:pic>
        <p:nvPicPr>
          <p:cNvPr id="1031" name="Рисунок 8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57500" r="12206" b="23570"/>
          <a:stretch>
            <a:fillRect/>
          </a:stretch>
        </p:blipFill>
        <p:spPr bwMode="auto">
          <a:xfrm>
            <a:off x="0" y="5562600"/>
            <a:ext cx="9144000" cy="1295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Прямоугольник 1"/>
          <p:cNvSpPr/>
          <p:nvPr userDrawn="1"/>
        </p:nvSpPr>
        <p:spPr>
          <a:xfrm flipV="1">
            <a:off x="0" y="0"/>
            <a:ext cx="9144000" cy="6737350"/>
          </a:xfrm>
          <a:custGeom>
            <a:avLst/>
            <a:gdLst>
              <a:gd name="connsiteX0" fmla="*/ 0 w 9144001"/>
              <a:gd name="connsiteY0" fmla="*/ 0 h 1255690"/>
              <a:gd name="connsiteX1" fmla="*/ 9144001 w 9144001"/>
              <a:gd name="connsiteY1" fmla="*/ 0 h 1255690"/>
              <a:gd name="connsiteX2" fmla="*/ 9144001 w 9144001"/>
              <a:gd name="connsiteY2" fmla="*/ 1255690 h 1255690"/>
              <a:gd name="connsiteX3" fmla="*/ 0 w 9144001"/>
              <a:gd name="connsiteY3" fmla="*/ 1255690 h 1255690"/>
              <a:gd name="connsiteX4" fmla="*/ 0 w 9144001"/>
              <a:gd name="connsiteY4" fmla="*/ 0 h 1255690"/>
              <a:gd name="connsiteX0" fmla="*/ 0 w 9144001"/>
              <a:gd name="connsiteY0" fmla="*/ 1094704 h 2350394"/>
              <a:gd name="connsiteX1" fmla="*/ 9144001 w 9144001"/>
              <a:gd name="connsiteY1" fmla="*/ 0 h 2350394"/>
              <a:gd name="connsiteX2" fmla="*/ 9144001 w 9144001"/>
              <a:gd name="connsiteY2" fmla="*/ 2350394 h 2350394"/>
              <a:gd name="connsiteX3" fmla="*/ 0 w 9144001"/>
              <a:gd name="connsiteY3" fmla="*/ 2350394 h 2350394"/>
              <a:gd name="connsiteX4" fmla="*/ 0 w 9144001"/>
              <a:gd name="connsiteY4" fmla="*/ 1094704 h 2350394"/>
              <a:gd name="connsiteX0" fmla="*/ 0 w 9144001"/>
              <a:gd name="connsiteY0" fmla="*/ 323844 h 2350394"/>
              <a:gd name="connsiteX1" fmla="*/ 9144001 w 9144001"/>
              <a:gd name="connsiteY1" fmla="*/ 0 h 2350394"/>
              <a:gd name="connsiteX2" fmla="*/ 9144001 w 9144001"/>
              <a:gd name="connsiteY2" fmla="*/ 2350394 h 2350394"/>
              <a:gd name="connsiteX3" fmla="*/ 0 w 9144001"/>
              <a:gd name="connsiteY3" fmla="*/ 2350394 h 2350394"/>
              <a:gd name="connsiteX4" fmla="*/ 0 w 9144001"/>
              <a:gd name="connsiteY4" fmla="*/ 323844 h 2350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1" h="2350394">
                <a:moveTo>
                  <a:pt x="0" y="323844"/>
                </a:moveTo>
                <a:lnTo>
                  <a:pt x="9144001" y="0"/>
                </a:lnTo>
                <a:lnTo>
                  <a:pt x="9144001" y="2350394"/>
                </a:lnTo>
                <a:lnTo>
                  <a:pt x="0" y="2350394"/>
                </a:lnTo>
                <a:lnTo>
                  <a:pt x="0" y="323844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 Light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 Light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 Light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 Light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 Light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 Light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 Light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000">
          <a:solidFill>
            <a:schemeClr val="tx1"/>
          </a:solidFill>
          <a:latin typeface="Calibri Light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consultantplus://offline/ref=FA07593982FA661C93673D9B9472D2F111981ABFDA4C2F6BCE7C0589A52A9385FA2AD65494D360BCsAq6N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hyperlink" Target="consultantplus://offline/ref=FA07593982FA661C93673D9B9472D2F1109112B9DB4B2F6BCE7C0589A5s2qAN" TargetMode="External"/><Relationship Id="rId7" Type="http://schemas.openxmlformats.org/officeDocument/2006/relationships/hyperlink" Target="consultantplus://offline/ref=FA07593982FA661C93673D9B9472D2F110991BBCDB482F6BCE7C0589A5s2qAN" TargetMode="External"/><Relationship Id="rId2" Type="http://schemas.openxmlformats.org/officeDocument/2006/relationships/hyperlink" Target="consultantplus://offline/ref=FA07593982FA661C93673D9B9472D2F111981FBEDF4B2F6BCE7C0589A5s2qA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consultantplus://offline/ref=FA07593982FA661C93673D9B9472D2F1109112B9DB492F6BCE7C0589A5s2qAN" TargetMode="External"/><Relationship Id="rId5" Type="http://schemas.openxmlformats.org/officeDocument/2006/relationships/hyperlink" Target="consultantplus://offline/ref=FA07593982FA661C93673D9B9472D2F1109112B9DC492F6BCE7C0589A5s2qAN" TargetMode="External"/><Relationship Id="rId4" Type="http://schemas.openxmlformats.org/officeDocument/2006/relationships/hyperlink" Target="consultantplus://offline/ref=FA07593982FA661C93673D9B9472D2F110901DB9DE4B2F6BCE7C0589A5s2qAN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FA07593982FA661C936723959072D2F1109F12B4DD4C2F6BCE7C0589A5s2qAN" TargetMode="External"/><Relationship Id="rId2" Type="http://schemas.openxmlformats.org/officeDocument/2006/relationships/hyperlink" Target="consultantplus://offline/ref=FA07593982FA661C93673D9B9472D2F11A911EBCD6457261C625098BsAq2N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consultantplus://offline/ref=FA07593982FA661C93673D9B9472D2F111981ABBDA492F6BCE7C0589A5s2qAN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FA07593982FA661C936723959072D2F1109919B5D84E2F6BCE7C0589A5s2qAN" TargetMode="External"/><Relationship Id="rId2" Type="http://schemas.openxmlformats.org/officeDocument/2006/relationships/hyperlink" Target="consultantplus://offline/ref=FA07593982FA661C93673D9B9472D2F1109A1BBDDE4D2F6BCE7C0589A5s2qAN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png"/><Relationship Id="rId4" Type="http://schemas.openxmlformats.org/officeDocument/2006/relationships/hyperlink" Target="consultantplus://offline/ref=FA07593982FA661C936723959072D2F113901CB8DA492F6BCE7C0589A5s2qAN" TargetMode="Externa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158AD483C10B659EECF578C0A7A06E882FFFC47CAC6698F9EE7C40A81Ea8CBJ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Relationship Id="rId5" Type="http://schemas.openxmlformats.org/officeDocument/2006/relationships/hyperlink" Target="consultantplus://offline/ref=158AD483C10B659EECF566CEA3A06E882FFECA76AE6798F9EE7C40A81E8B6849229ED3648B451476aCCAJ" TargetMode="External"/><Relationship Id="rId4" Type="http://schemas.openxmlformats.org/officeDocument/2006/relationships/hyperlink" Target="consultantplus://offline/ref=158AD483C10B659EECF566CEA3A06E882FFECA76AE6798F9EE7C40A81E8B6849229ED360a8C9J" TargetMode="Externa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hyperlink" Target="consultantplus://offline/ref=158AD483C10B659EECF566CEA3A06E882FFECA76AE6798F9EE7C40A81E8B6849229ED3648B451771aCC8J" TargetMode="External"/><Relationship Id="rId3" Type="http://schemas.openxmlformats.org/officeDocument/2006/relationships/hyperlink" Target="consultantplus://offline/ref=158AD483C10B659EECF566CEA3A06E882FFECA76AE6798F9EE7C40A81E8B6849229ED3618Da4C0J" TargetMode="External"/><Relationship Id="rId7" Type="http://schemas.openxmlformats.org/officeDocument/2006/relationships/hyperlink" Target="consultantplus://offline/ref=158AD483C10B659EECF566CEA3A06E882FFECA76AE6798F9EE7C40A81E8B6849229ED3648B471F7CaCCAJ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6" Type="http://schemas.openxmlformats.org/officeDocument/2006/relationships/hyperlink" Target="consultantplus://offline/ref=158AD483C10B659EECF566CEA3A06E882FFECA76AE6798F9EE7C40A81E8B6849229ED3648B471F73aCCEJ" TargetMode="External"/><Relationship Id="rId11" Type="http://schemas.openxmlformats.org/officeDocument/2006/relationships/hyperlink" Target="consultantplus://offline/ref=158AD483C10B659EECF566CEA3A06E882FFECA76AE6798F9EE7C40A81E8B6849229ED3648B471572aCCDJ" TargetMode="External"/><Relationship Id="rId5" Type="http://schemas.openxmlformats.org/officeDocument/2006/relationships/hyperlink" Target="consultantplus://offline/ref=158AD483C10B659EECF566CEA3A06E882FFECA76AE6798F9EE7C40A81E8B6849229ED36182a4CEJ" TargetMode="External"/><Relationship Id="rId10" Type="http://schemas.openxmlformats.org/officeDocument/2006/relationships/hyperlink" Target="consultantplus://offline/ref=158AD483C10B659EECF566CEA3A06E882FFECA76AE6798F9EE7C40A81E8B6849229ED3618Ea4C6J" TargetMode="External"/><Relationship Id="rId4" Type="http://schemas.openxmlformats.org/officeDocument/2006/relationships/hyperlink" Target="consultantplus://offline/ref=158AD483C10B659EECF566CEA3A06E882FFECA76AE6798F9EE7C40A81E8B6849229ED36183a4C2J" TargetMode="External"/><Relationship Id="rId9" Type="http://schemas.openxmlformats.org/officeDocument/2006/relationships/hyperlink" Target="consultantplus://offline/ref=158AD483C10B659EECF566CEA3A06E882FFECA76AE6798F9EE7C40A81E8B6849229ED3648B451770aCC9J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hyperlink" Target="consultantplus://offline/ref=158AD483C10B659EECF566CEA3A06E882FFECA72AE6298F9EE7C40A81E8B6849229ED3678D44a1C7J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Relationship Id="rId4" Type="http://schemas.openxmlformats.org/officeDocument/2006/relationships/hyperlink" Target="consultantplus://offline/ref=158AD483C10B659EECF566CEA3A06E882FFECA72AE6298F9EE7C40A81E8B6849229ED3668B4Ea1C7J" TargetMode="Externa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Рисунок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3708" r="12206"/>
          <a:stretch>
            <a:fillRect/>
          </a:stretch>
        </p:blipFill>
        <p:spPr bwMode="auto">
          <a:xfrm>
            <a:off x="0" y="0"/>
            <a:ext cx="9144000" cy="5905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Прямоугольник 1"/>
          <p:cNvSpPr/>
          <p:nvPr/>
        </p:nvSpPr>
        <p:spPr>
          <a:xfrm>
            <a:off x="0" y="4506913"/>
            <a:ext cx="9144000" cy="2351087"/>
          </a:xfrm>
          <a:custGeom>
            <a:avLst/>
            <a:gdLst>
              <a:gd name="connsiteX0" fmla="*/ 0 w 9144001"/>
              <a:gd name="connsiteY0" fmla="*/ 0 h 1255690"/>
              <a:gd name="connsiteX1" fmla="*/ 9144001 w 9144001"/>
              <a:gd name="connsiteY1" fmla="*/ 0 h 1255690"/>
              <a:gd name="connsiteX2" fmla="*/ 9144001 w 9144001"/>
              <a:gd name="connsiteY2" fmla="*/ 1255690 h 1255690"/>
              <a:gd name="connsiteX3" fmla="*/ 0 w 9144001"/>
              <a:gd name="connsiteY3" fmla="*/ 1255690 h 1255690"/>
              <a:gd name="connsiteX4" fmla="*/ 0 w 9144001"/>
              <a:gd name="connsiteY4" fmla="*/ 0 h 1255690"/>
              <a:gd name="connsiteX0" fmla="*/ 0 w 9144001"/>
              <a:gd name="connsiteY0" fmla="*/ 1094704 h 2350394"/>
              <a:gd name="connsiteX1" fmla="*/ 9144001 w 9144001"/>
              <a:gd name="connsiteY1" fmla="*/ 0 h 2350394"/>
              <a:gd name="connsiteX2" fmla="*/ 9144001 w 9144001"/>
              <a:gd name="connsiteY2" fmla="*/ 2350394 h 2350394"/>
              <a:gd name="connsiteX3" fmla="*/ 0 w 9144001"/>
              <a:gd name="connsiteY3" fmla="*/ 2350394 h 2350394"/>
              <a:gd name="connsiteX4" fmla="*/ 0 w 9144001"/>
              <a:gd name="connsiteY4" fmla="*/ 1094704 h 235039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144001" h="2350394">
                <a:moveTo>
                  <a:pt x="0" y="1094704"/>
                </a:moveTo>
                <a:lnTo>
                  <a:pt x="9144001" y="0"/>
                </a:lnTo>
                <a:lnTo>
                  <a:pt x="9144001" y="2350394"/>
                </a:lnTo>
                <a:lnTo>
                  <a:pt x="0" y="2350394"/>
                </a:lnTo>
                <a:lnTo>
                  <a:pt x="0" y="1094704"/>
                </a:lnTo>
                <a:close/>
              </a:path>
            </a:pathLst>
          </a:custGeom>
          <a:gradFill flip="none" rotWithShape="1">
            <a:gsLst>
              <a:gs pos="0">
                <a:srgbClr val="591103"/>
              </a:gs>
              <a:gs pos="100000">
                <a:srgbClr val="270100"/>
              </a:gs>
            </a:gsLst>
            <a:lin ang="0" scaled="1"/>
            <a:tileRect/>
          </a:gradFill>
          <a:ln>
            <a:noFill/>
          </a:ln>
          <a:effectLst>
            <a:outerShdw blurRad="50800" dist="38100" dir="16200000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ru-RU"/>
          </a:p>
        </p:txBody>
      </p:sp>
      <p:sp>
        <p:nvSpPr>
          <p:cNvPr id="10" name="Title 1"/>
          <p:cNvSpPr>
            <a:spLocks noGrp="1"/>
          </p:cNvSpPr>
          <p:nvPr>
            <p:ph type="ctrTitle"/>
          </p:nvPr>
        </p:nvSpPr>
        <p:spPr>
          <a:xfrm>
            <a:off x="538163" y="5081588"/>
            <a:ext cx="8382000" cy="1612900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ru-RU" sz="26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/>
            </a:r>
            <a:br>
              <a:rPr lang="ru-RU" sz="2600" dirty="0" smtClean="0">
                <a:solidFill>
                  <a:schemeClr val="bg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</a:br>
            <a:r>
              <a:rPr lang="ru-RU" sz="35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Правовое регулирование деятельности по противодействию коррупции</a:t>
            </a:r>
            <a:endParaRPr lang="en-US" sz="3500" b="1" dirty="0" smtClean="0">
              <a:solidFill>
                <a:schemeClr val="bg1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9" descr="логотип МИСи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9550"/>
            <a:ext cx="1862138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556" name="Rectangle 4"/>
          <p:cNvSpPr>
            <a:spLocks noGrp="1"/>
          </p:cNvSpPr>
          <p:nvPr>
            <p:ph type="ctrTitle"/>
          </p:nvPr>
        </p:nvSpPr>
        <p:spPr>
          <a:xfrm>
            <a:off x="1066800" y="517525"/>
            <a:ext cx="7772400" cy="1470025"/>
          </a:xfrm>
        </p:spPr>
        <p:txBody>
          <a:bodyPr anchor="ctr"/>
          <a:lstStyle/>
          <a:p>
            <a:r>
              <a:rPr lang="ru-RU" altLang="ru-RU" sz="2000" b="1" u="sng" dirty="0" smtClean="0">
                <a:solidFill>
                  <a:schemeClr val="folHlin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2000" b="1" u="sng" dirty="0" smtClean="0">
                <a:solidFill>
                  <a:schemeClr val="folHlink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400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000" b="1" u="sng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Правовое регулирование антикоррупционного </a:t>
            </a:r>
            <a:r>
              <a:rPr lang="ru-RU" altLang="ru-RU" sz="2000" b="1" u="sng" dirty="0" err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комплаенс</a:t>
            </a:r>
            <a:r>
              <a:rPr lang="ru-RU" altLang="ru-RU" sz="2000" b="1" u="sng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-контроля в России</a:t>
            </a:r>
            <a:r>
              <a:rPr lang="ru-RU" altLang="ru-RU" sz="2400" u="sng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2400" u="sng" dirty="0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1800" dirty="0" smtClean="0"/>
              <a:t/>
            </a:r>
            <a:br>
              <a:rPr lang="ru-RU" altLang="ru-RU" sz="1800" dirty="0" smtClean="0"/>
            </a:br>
            <a:endParaRPr lang="ru-RU" altLang="ru-RU" sz="1800" dirty="0" smtClean="0"/>
          </a:p>
        </p:txBody>
      </p:sp>
      <p:sp>
        <p:nvSpPr>
          <p:cNvPr id="23557" name="Rectangle 5"/>
          <p:cNvSpPr>
            <a:spLocks noGrp="1"/>
          </p:cNvSpPr>
          <p:nvPr>
            <p:ph type="subTitle" idx="1"/>
          </p:nvPr>
        </p:nvSpPr>
        <p:spPr>
          <a:xfrm>
            <a:off x="231775" y="1944688"/>
            <a:ext cx="8670925" cy="4187825"/>
          </a:xfrm>
        </p:spPr>
        <p:txBody>
          <a:bodyPr/>
          <a:lstStyle/>
          <a:p>
            <a:r>
              <a:rPr lang="ru-RU" altLang="ru-RU" sz="1800" smtClean="0">
                <a:solidFill>
                  <a:schemeClr val="tx2"/>
                </a:solidFill>
                <a:latin typeface="Arial" panose="020B0604020202020204" pitchFamily="34" charset="0"/>
              </a:rPr>
              <a:t>Россия придерживается широкого подхода к определению коррупции, включая в него преступления, </a:t>
            </a:r>
            <a:r>
              <a:rPr lang="ru-RU" altLang="ru-RU" sz="1800" b="1" smtClean="0">
                <a:solidFill>
                  <a:schemeClr val="tx2"/>
                </a:solidFill>
                <a:latin typeface="Arial" panose="020B0604020202020204" pitchFamily="34" charset="0"/>
              </a:rPr>
              <a:t>совершаемые как в публичной, так и в частной сфере.</a:t>
            </a:r>
            <a:endParaRPr lang="ru-RU" altLang="ru-RU" sz="1800" smtClean="0">
              <a:solidFill>
                <a:schemeClr val="tx2"/>
              </a:solidFill>
              <a:latin typeface="Arial" panose="020B0604020202020204" pitchFamily="34" charset="0"/>
            </a:endParaRPr>
          </a:p>
          <a:p>
            <a:r>
              <a:rPr lang="ru-RU" altLang="ru-RU" sz="1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В ст. 1 Федерального закона «О противодействии коррупции» </a:t>
            </a:r>
            <a:r>
              <a:rPr lang="ru-RU" altLang="ru-RU" sz="18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коррупция</a:t>
            </a:r>
            <a:r>
              <a:rPr lang="ru-RU" altLang="ru-RU" sz="1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 определяется как:</a:t>
            </a:r>
          </a:p>
          <a:p>
            <a:r>
              <a:rPr lang="ru-RU" altLang="ru-RU" sz="18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а) злоупотребление служебным положением, дача взятки, получение взятки, злоупотребление полномочиями, коммерческий подкуп либо иное незаконное использование физическим лицом своего должностного положения вопреки законным интересам общества и государства </a:t>
            </a:r>
            <a:r>
              <a:rPr lang="ru-RU" altLang="ru-RU" sz="1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в целях получения выгоды</a:t>
            </a:r>
            <a:r>
              <a:rPr lang="ru-RU" altLang="ru-RU" sz="18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 в виде денег, ценностей, иного имущества или услуг имущественного характера, иных имущественных прав </a:t>
            </a:r>
            <a:r>
              <a:rPr lang="ru-RU" altLang="ru-RU" sz="1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для себя или для третьих лиц либо незаконное предоставление такой выгоды указанному лицу другими физическими лицами</a:t>
            </a:r>
            <a:r>
              <a:rPr lang="ru-RU" altLang="ru-RU" sz="180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;</a:t>
            </a:r>
          </a:p>
          <a:p>
            <a:r>
              <a:rPr lang="ru-RU" altLang="ru-RU" sz="1800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б) совершение деяний, указанных в подпункте "а" настоящего пункта, от имени или в интересах юридического лица.</a:t>
            </a:r>
          </a:p>
          <a:p>
            <a:endParaRPr lang="ru-RU" altLang="ru-RU" sz="1800" b="1" smtClean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xfrm>
            <a:off x="2035175" y="0"/>
            <a:ext cx="6462713" cy="1338263"/>
          </a:xfrm>
        </p:spPr>
        <p:txBody>
          <a:bodyPr/>
          <a:lstStyle/>
          <a:p>
            <a:pPr algn="ctr"/>
            <a:r>
              <a:rPr lang="ru-RU" altLang="ru-RU" sz="2400" b="1" smtClean="0">
                <a:solidFill>
                  <a:srgbClr val="173A8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Антикоррупционное законодательство в России</a:t>
            </a:r>
          </a:p>
        </p:txBody>
      </p:sp>
      <p:sp>
        <p:nvSpPr>
          <p:cNvPr id="27651" name="Rectangle 3"/>
          <p:cNvSpPr>
            <a:spLocks noGrp="1"/>
          </p:cNvSpPr>
          <p:nvPr>
            <p:ph type="body" idx="1"/>
          </p:nvPr>
        </p:nvSpPr>
        <p:spPr>
          <a:xfrm>
            <a:off x="390525" y="1352550"/>
            <a:ext cx="8372475" cy="471170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ru-RU" altLang="ru-RU" sz="1600" dirty="0" smtClean="0">
                <a:latin typeface="Arial" panose="020B0604020202020204" pitchFamily="34" charset="0"/>
              </a:rPr>
              <a:t>	Один из основных законов - это </a:t>
            </a:r>
            <a:r>
              <a:rPr lang="ru-RU" altLang="ru-RU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Закон о противодействии коррупции</a:t>
            </a:r>
            <a:r>
              <a:rPr lang="ru-RU" altLang="ru-RU" sz="1600" dirty="0" smtClean="0">
                <a:latin typeface="Arial" panose="020B0604020202020204" pitchFamily="34" charset="0"/>
              </a:rPr>
              <a:t>. Однако он далеко не единственный.</a:t>
            </a:r>
          </a:p>
          <a:p>
            <a:pPr>
              <a:buFont typeface="Arial" panose="020B0604020202020204" pitchFamily="34" charset="0"/>
              <a:buNone/>
            </a:pPr>
            <a:r>
              <a:rPr lang="ru-RU" altLang="ru-RU" sz="1600" dirty="0" smtClean="0">
                <a:latin typeface="Arial" panose="020B0604020202020204" pitchFamily="34" charset="0"/>
              </a:rPr>
              <a:t>	</a:t>
            </a:r>
            <a:r>
              <a:rPr lang="ru-RU" altLang="ru-RU" sz="1600" dirty="0" smtClean="0">
                <a:latin typeface="Arial" panose="020B0604020202020204" pitchFamily="34" charset="0"/>
              </a:rPr>
              <a:t>Президент </a:t>
            </a:r>
            <a:r>
              <a:rPr lang="ru-RU" altLang="ru-RU" sz="1600" dirty="0" smtClean="0">
                <a:latin typeface="Arial" panose="020B0604020202020204" pitchFamily="34" charset="0"/>
              </a:rPr>
              <a:t>РФ принимает </a:t>
            </a:r>
            <a:r>
              <a:rPr lang="ru-RU" altLang="ru-RU" sz="16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Национальный план противодействия коррупции.</a:t>
            </a:r>
            <a:r>
              <a:rPr lang="ru-RU" altLang="ru-RU" sz="1600" dirty="0" smtClean="0">
                <a:latin typeface="Arial" panose="020B0604020202020204" pitchFamily="34" charset="0"/>
              </a:rPr>
              <a:t> Последний </a:t>
            </a:r>
            <a:r>
              <a:rPr lang="ru-RU" altLang="ru-RU" sz="1600" dirty="0" smtClean="0">
                <a:latin typeface="Arial" panose="020B0604020202020204" pitchFamily="34" charset="0"/>
                <a:hlinkClick r:id="rId2"/>
              </a:rPr>
              <a:t>план</a:t>
            </a:r>
            <a:r>
              <a:rPr lang="ru-RU" altLang="ru-RU" sz="1600" dirty="0" smtClean="0">
                <a:latin typeface="Arial" panose="020B0604020202020204" pitchFamily="34" charset="0"/>
              </a:rPr>
              <a:t> - на </a:t>
            </a:r>
            <a:r>
              <a:rPr lang="ru-RU" altLang="ru-RU" sz="1600" dirty="0" smtClean="0">
                <a:latin typeface="Arial" panose="020B0604020202020204" pitchFamily="34" charset="0"/>
              </a:rPr>
              <a:t>2021 </a:t>
            </a:r>
            <a:r>
              <a:rPr lang="ru-RU" altLang="ru-RU" sz="1600" dirty="0" smtClean="0">
                <a:latin typeface="Arial" panose="020B0604020202020204" pitchFamily="34" charset="0"/>
              </a:rPr>
              <a:t>- </a:t>
            </a:r>
            <a:r>
              <a:rPr lang="ru-RU" altLang="ru-RU" sz="1600" dirty="0" smtClean="0">
                <a:latin typeface="Arial" panose="020B0604020202020204" pitchFamily="34" charset="0"/>
              </a:rPr>
              <a:t>2024 </a:t>
            </a:r>
            <a:r>
              <a:rPr lang="ru-RU" altLang="ru-RU" sz="1600" dirty="0" smtClean="0">
                <a:latin typeface="Arial" panose="020B0604020202020204" pitchFamily="34" charset="0"/>
              </a:rPr>
              <a:t>гг. В этом документе определены </a:t>
            </a:r>
            <a:r>
              <a:rPr lang="ru-RU" altLang="ru-RU" sz="1600" u="sng" dirty="0" smtClean="0">
                <a:solidFill>
                  <a:srgbClr val="173A8D"/>
                </a:solidFill>
                <a:latin typeface="Arial" panose="020B0604020202020204" pitchFamily="34" charset="0"/>
              </a:rPr>
              <a:t>конкретные задачи по противодействию коррупции</a:t>
            </a:r>
            <a:r>
              <a:rPr lang="ru-RU" altLang="ru-RU" sz="1600" dirty="0" smtClean="0">
                <a:latin typeface="Arial" panose="020B0604020202020204" pitchFamily="34" charset="0"/>
              </a:rPr>
              <a:t>.</a:t>
            </a:r>
          </a:p>
          <a:p>
            <a:pPr>
              <a:buFont typeface="Arial" panose="020B0604020202020204" pitchFamily="34" charset="0"/>
              <a:buNone/>
            </a:pPr>
            <a:r>
              <a:rPr lang="ru-RU" altLang="ru-RU" sz="1600" dirty="0" smtClean="0">
                <a:latin typeface="Arial" panose="020B0604020202020204" pitchFamily="34" charset="0"/>
              </a:rPr>
              <a:t>	Перечень «антикоррупционных» документов:</a:t>
            </a:r>
          </a:p>
          <a:p>
            <a:pPr>
              <a:buFont typeface="Arial" panose="020B0604020202020204" pitchFamily="34" charset="0"/>
              <a:buNone/>
            </a:pPr>
            <a:r>
              <a:rPr lang="ru-RU" altLang="ru-RU" sz="2400" b="1" dirty="0" smtClean="0">
                <a:latin typeface="Arial" panose="020B0604020202020204" pitchFamily="34" charset="0"/>
              </a:rPr>
              <a:t>	Международные договоры:</a:t>
            </a:r>
            <a:endParaRPr lang="ru-RU" altLang="ru-RU" sz="2400" dirty="0" smtClean="0">
              <a:latin typeface="Arial" panose="020B0604020202020204" pitchFamily="34" charset="0"/>
            </a:endParaRPr>
          </a:p>
          <a:p>
            <a:r>
              <a:rPr lang="ru-RU" altLang="ru-RU" sz="2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Конвенция ООН против коррупции</a:t>
            </a:r>
            <a:r>
              <a:rPr lang="ru-RU" altLang="ru-RU" sz="2000" dirty="0" smtClean="0">
                <a:latin typeface="Arial" panose="020B0604020202020204" pitchFamily="34" charset="0"/>
              </a:rPr>
              <a:t> (ратифицирована Федеральным законом от 08.03.2006 № 40-ФЗ),</a:t>
            </a:r>
          </a:p>
          <a:p>
            <a:r>
              <a:rPr lang="ru-RU" altLang="ru-RU" sz="2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Конвенция против транснациональной организованной преступности</a:t>
            </a:r>
            <a:r>
              <a:rPr lang="ru-RU" altLang="ru-RU" sz="2000" dirty="0" smtClean="0">
                <a:latin typeface="Arial" panose="020B0604020202020204" pitchFamily="34" charset="0"/>
              </a:rPr>
              <a:t> (ратифицирована Федеральным законом от 26.04.2004 №26-ФЗ),</a:t>
            </a:r>
          </a:p>
          <a:p>
            <a:r>
              <a:rPr lang="ru-RU" altLang="ru-RU" sz="20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Конвенция об уголовной ответственности за коррупцию</a:t>
            </a:r>
            <a:r>
              <a:rPr lang="ru-RU" altLang="ru-RU" sz="2000" dirty="0" smtClean="0">
                <a:latin typeface="Arial" panose="020B0604020202020204" pitchFamily="34" charset="0"/>
              </a:rPr>
              <a:t> (ратифицирована Федеральным законом от 25.07.2006 №125-ФЗ).</a:t>
            </a:r>
          </a:p>
        </p:txBody>
      </p:sp>
      <p:pic>
        <p:nvPicPr>
          <p:cNvPr id="27652" name="Picture 9" descr="логотип МИСиС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9550"/>
            <a:ext cx="1862138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xfrm>
            <a:off x="2035175" y="0"/>
            <a:ext cx="6462713" cy="1338263"/>
          </a:xfrm>
        </p:spPr>
        <p:txBody>
          <a:bodyPr/>
          <a:lstStyle/>
          <a:p>
            <a:pPr algn="ctr"/>
            <a:r>
              <a:rPr lang="ru-RU" altLang="ru-RU" sz="2400" b="1" smtClean="0">
                <a:solidFill>
                  <a:srgbClr val="173A8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Антикоррупционное законодательство в России</a:t>
            </a:r>
          </a:p>
        </p:txBody>
      </p:sp>
      <p:sp>
        <p:nvSpPr>
          <p:cNvPr id="29699" name="Rectangle 3"/>
          <p:cNvSpPr>
            <a:spLocks noGrp="1"/>
          </p:cNvSpPr>
          <p:nvPr>
            <p:ph type="body" idx="1"/>
          </p:nvPr>
        </p:nvSpPr>
        <p:spPr>
          <a:xfrm>
            <a:off x="390525" y="1352550"/>
            <a:ext cx="8372475" cy="4711700"/>
          </a:xfrm>
        </p:spPr>
        <p:txBody>
          <a:bodyPr/>
          <a:lstStyle/>
          <a:p>
            <a:pPr>
              <a:lnSpc>
                <a:spcPct val="70000"/>
              </a:lnSpc>
              <a:buFont typeface="Arial" panose="020B0604020202020204" pitchFamily="34" charset="0"/>
              <a:buNone/>
            </a:pPr>
            <a:r>
              <a:rPr lang="ru-RU" altLang="ru-RU" sz="1600" b="1" dirty="0" smtClean="0">
                <a:latin typeface="Arial" panose="020B0604020202020204" pitchFamily="34" charset="0"/>
              </a:rPr>
              <a:t>	Федеральные законы:</a:t>
            </a:r>
            <a:endParaRPr lang="ru-RU" altLang="ru-RU" sz="1600" dirty="0" smtClean="0">
              <a:latin typeface="Arial" panose="020B0604020202020204" pitchFamily="34" charset="0"/>
            </a:endParaRPr>
          </a:p>
          <a:p>
            <a:pPr>
              <a:lnSpc>
                <a:spcPct val="70000"/>
              </a:lnSpc>
            </a:pPr>
            <a:r>
              <a:rPr lang="ru-RU" altLang="ru-RU" sz="16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«О государственной гражданской службе Российской Федерации» </a:t>
            </a:r>
          </a:p>
          <a:p>
            <a:pPr>
              <a:lnSpc>
                <a:spcPct val="70000"/>
              </a:lnSpc>
              <a:buFont typeface="Arial" panose="020B0604020202020204" pitchFamily="34" charset="0"/>
              <a:buNone/>
            </a:pPr>
            <a:r>
              <a:rPr lang="ru-RU" altLang="ru-RU" sz="1400" dirty="0" smtClean="0">
                <a:latin typeface="Arial" panose="020B0604020202020204" pitchFamily="34" charset="0"/>
              </a:rPr>
              <a:t>от 27.07.2004 №</a:t>
            </a:r>
            <a:r>
              <a:rPr lang="ru-RU" altLang="ru-RU" sz="1400" dirty="0" smtClean="0">
                <a:latin typeface="Arial" panose="020B0604020202020204" pitchFamily="34" charset="0"/>
                <a:hlinkClick r:id="rId2"/>
              </a:rPr>
              <a:t> 79-ФЗ</a:t>
            </a:r>
            <a:r>
              <a:rPr lang="ru-RU" altLang="ru-RU" sz="1400" dirty="0" smtClean="0">
                <a:latin typeface="Arial" panose="020B0604020202020204" pitchFamily="34" charset="0"/>
              </a:rPr>
              <a:t>,</a:t>
            </a:r>
          </a:p>
          <a:p>
            <a:pPr>
              <a:lnSpc>
                <a:spcPct val="70000"/>
              </a:lnSpc>
            </a:pPr>
            <a:r>
              <a:rPr lang="ru-RU" altLang="ru-RU" sz="16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«О противодействии коррупции»</a:t>
            </a:r>
            <a:r>
              <a:rPr lang="ru-RU" altLang="ru-RU" sz="1600" dirty="0" smtClean="0">
                <a:latin typeface="Arial" panose="020B0604020202020204" pitchFamily="34" charset="0"/>
              </a:rPr>
              <a:t> от 25.12.2008 </a:t>
            </a:r>
            <a:r>
              <a:rPr lang="ru-RU" altLang="ru-RU" sz="1600" dirty="0" smtClean="0">
                <a:latin typeface="Arial" panose="020B0604020202020204" pitchFamily="34" charset="0"/>
                <a:hlinkClick r:id="rId3"/>
              </a:rPr>
              <a:t>N 273-ФЗ</a:t>
            </a:r>
            <a:r>
              <a:rPr lang="ru-RU" altLang="ru-RU" sz="1600" dirty="0" smtClean="0">
                <a:latin typeface="Arial" panose="020B0604020202020204" pitchFamily="34" charset="0"/>
              </a:rPr>
              <a:t>,</a:t>
            </a:r>
          </a:p>
          <a:p>
            <a:pPr>
              <a:lnSpc>
                <a:spcPct val="70000"/>
              </a:lnSpc>
            </a:pPr>
            <a:r>
              <a:rPr lang="ru-RU" altLang="ru-RU" sz="16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«Об обеспечении доступа к информации о деятельности государственных органов и органов местного самоуправления» </a:t>
            </a:r>
          </a:p>
          <a:p>
            <a:pPr>
              <a:lnSpc>
                <a:spcPct val="70000"/>
              </a:lnSpc>
              <a:buFont typeface="Arial" panose="020B0604020202020204" pitchFamily="34" charset="0"/>
              <a:buNone/>
            </a:pPr>
            <a:r>
              <a:rPr lang="ru-RU" altLang="ru-RU" sz="1600" dirty="0" smtClean="0">
                <a:latin typeface="Arial" panose="020B0604020202020204" pitchFamily="34" charset="0"/>
              </a:rPr>
              <a:t>от 09.02.2009 </a:t>
            </a:r>
            <a:r>
              <a:rPr lang="ru-RU" altLang="ru-RU" sz="1600" dirty="0" smtClean="0">
                <a:latin typeface="Arial" panose="020B0604020202020204" pitchFamily="34" charset="0"/>
                <a:hlinkClick r:id="rId4"/>
              </a:rPr>
              <a:t>N 8-ФЗ</a:t>
            </a:r>
            <a:r>
              <a:rPr lang="ru-RU" altLang="ru-RU" sz="1600" dirty="0" smtClean="0">
                <a:latin typeface="Arial" panose="020B0604020202020204" pitchFamily="34" charset="0"/>
              </a:rPr>
              <a:t>,</a:t>
            </a:r>
          </a:p>
          <a:p>
            <a:pPr>
              <a:lnSpc>
                <a:spcPct val="70000"/>
              </a:lnSpc>
            </a:pPr>
            <a:r>
              <a:rPr lang="ru-RU" altLang="ru-RU" sz="16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«Об антикоррупционной экспертизе нормативных правовых актов и проектов нормативных правовых актов»</a:t>
            </a:r>
            <a:r>
              <a:rPr lang="ru-RU" altLang="ru-RU" sz="1600" dirty="0" smtClean="0">
                <a:latin typeface="Arial" panose="020B0604020202020204" pitchFamily="34" charset="0"/>
              </a:rPr>
              <a:t> </a:t>
            </a:r>
          </a:p>
          <a:p>
            <a:pPr>
              <a:lnSpc>
                <a:spcPct val="70000"/>
              </a:lnSpc>
              <a:buFont typeface="Arial" panose="020B0604020202020204" pitchFamily="34" charset="0"/>
              <a:buNone/>
            </a:pPr>
            <a:r>
              <a:rPr lang="ru-RU" altLang="ru-RU" sz="1600" dirty="0" smtClean="0">
                <a:latin typeface="Arial" panose="020B0604020202020204" pitchFamily="34" charset="0"/>
              </a:rPr>
              <a:t>от 17.07.2009 </a:t>
            </a:r>
            <a:r>
              <a:rPr lang="ru-RU" altLang="ru-RU" sz="1600" dirty="0" smtClean="0">
                <a:latin typeface="Arial" panose="020B0604020202020204" pitchFamily="34" charset="0"/>
                <a:hlinkClick r:id="rId5"/>
              </a:rPr>
              <a:t>N 172-ФЗ</a:t>
            </a:r>
            <a:r>
              <a:rPr lang="ru-RU" altLang="ru-RU" sz="1600" dirty="0" smtClean="0">
                <a:latin typeface="Arial" panose="020B0604020202020204" pitchFamily="34" charset="0"/>
              </a:rPr>
              <a:t>,</a:t>
            </a:r>
          </a:p>
          <a:p>
            <a:pPr>
              <a:lnSpc>
                <a:spcPct val="70000"/>
              </a:lnSpc>
            </a:pPr>
            <a:r>
              <a:rPr lang="ru-RU" altLang="ru-RU" sz="16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«О контроле за соответствием расходов лиц, замещающих государственные должности, и иных лиц их доходам» </a:t>
            </a:r>
          </a:p>
          <a:p>
            <a:pPr>
              <a:lnSpc>
                <a:spcPct val="70000"/>
              </a:lnSpc>
              <a:buFont typeface="Arial" panose="020B0604020202020204" pitchFamily="34" charset="0"/>
              <a:buNone/>
            </a:pPr>
            <a:r>
              <a:rPr lang="ru-RU" altLang="ru-RU" sz="1600" dirty="0" smtClean="0">
                <a:latin typeface="Arial" panose="020B0604020202020204" pitchFamily="34" charset="0"/>
              </a:rPr>
              <a:t>от 03.12.2012 </a:t>
            </a:r>
            <a:r>
              <a:rPr lang="ru-RU" altLang="ru-RU" sz="1600" dirty="0" smtClean="0">
                <a:latin typeface="Arial" panose="020B0604020202020204" pitchFamily="34" charset="0"/>
                <a:hlinkClick r:id="rId6"/>
              </a:rPr>
              <a:t>N 230-ФЗ</a:t>
            </a:r>
            <a:r>
              <a:rPr lang="ru-RU" altLang="ru-RU" sz="1600" dirty="0" smtClean="0">
                <a:latin typeface="Arial" panose="020B0604020202020204" pitchFamily="34" charset="0"/>
              </a:rPr>
              <a:t>,</a:t>
            </a:r>
          </a:p>
          <a:p>
            <a:pPr>
              <a:lnSpc>
                <a:spcPct val="70000"/>
              </a:lnSpc>
            </a:pPr>
            <a:r>
              <a:rPr lang="ru-RU" altLang="ru-RU" sz="1600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«О запрете отдельным категориям лиц открывать и иметь счета (вклады), хранить наличные денежные средства и ценности в иностранных банках, расположенных за пределами территории Российской Федерации, владеть и (или) пользоваться иностранными финансовыми инструментами»</a:t>
            </a:r>
          </a:p>
          <a:p>
            <a:pPr>
              <a:lnSpc>
                <a:spcPct val="70000"/>
              </a:lnSpc>
              <a:buFont typeface="Arial" panose="020B0604020202020204" pitchFamily="34" charset="0"/>
              <a:buNone/>
            </a:pPr>
            <a:r>
              <a:rPr lang="ru-RU" altLang="ru-RU" sz="1600" dirty="0" smtClean="0">
                <a:latin typeface="Arial" panose="020B0604020202020204" pitchFamily="34" charset="0"/>
              </a:rPr>
              <a:t> от 07.05.2013 </a:t>
            </a:r>
            <a:r>
              <a:rPr lang="ru-RU" altLang="ru-RU" sz="1600" dirty="0" smtClean="0">
                <a:latin typeface="Arial" panose="020B0604020202020204" pitchFamily="34" charset="0"/>
                <a:hlinkClick r:id="rId7"/>
              </a:rPr>
              <a:t>N 79-ФЗ</a:t>
            </a:r>
            <a:r>
              <a:rPr lang="ru-RU" altLang="ru-RU" sz="1600" dirty="0" smtClean="0">
                <a:latin typeface="Arial" panose="020B0604020202020204" pitchFamily="34" charset="0"/>
              </a:rPr>
              <a:t> и др.</a:t>
            </a:r>
          </a:p>
        </p:txBody>
      </p:sp>
      <p:pic>
        <p:nvPicPr>
          <p:cNvPr id="29700" name="Picture 9" descr="логотип МИСиС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9550"/>
            <a:ext cx="1862138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xfrm>
            <a:off x="2035175" y="0"/>
            <a:ext cx="6462713" cy="1338263"/>
          </a:xfrm>
        </p:spPr>
        <p:txBody>
          <a:bodyPr/>
          <a:lstStyle/>
          <a:p>
            <a:pPr algn="ctr"/>
            <a:r>
              <a:rPr lang="ru-RU" altLang="ru-RU" sz="2400" b="1" smtClean="0">
                <a:solidFill>
                  <a:srgbClr val="173A8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Антикоррупционное законодательство в России</a:t>
            </a:r>
          </a:p>
        </p:txBody>
      </p:sp>
      <p:sp>
        <p:nvSpPr>
          <p:cNvPr id="30723" name="Rectangle 3"/>
          <p:cNvSpPr>
            <a:spLocks noGrp="1"/>
          </p:cNvSpPr>
          <p:nvPr>
            <p:ph type="body" idx="1"/>
          </p:nvPr>
        </p:nvSpPr>
        <p:spPr>
          <a:xfrm>
            <a:off x="390525" y="1352550"/>
            <a:ext cx="8372475" cy="4711700"/>
          </a:xfrm>
        </p:spPr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ru-RU" altLang="ru-RU" sz="1600" b="1" dirty="0" smtClean="0">
                <a:latin typeface="Arial" panose="020B0604020202020204" pitchFamily="34" charset="0"/>
              </a:rPr>
              <a:t>Указы Президента РФ:</a:t>
            </a:r>
            <a:endParaRPr lang="ru-RU" altLang="ru-RU" sz="1600" dirty="0" smtClean="0">
              <a:latin typeface="Arial" panose="020B0604020202020204" pitchFamily="34" charset="0"/>
            </a:endParaRPr>
          </a:p>
          <a:p>
            <a:r>
              <a:rPr lang="ru-RU" altLang="ru-RU" sz="1600" dirty="0" smtClean="0">
                <a:latin typeface="Arial" panose="020B0604020202020204" pitchFamily="34" charset="0"/>
              </a:rPr>
              <a:t>«Об утверждении общих принципов служебного поведения государственных служащих» от 12.08.2002 </a:t>
            </a:r>
            <a:r>
              <a:rPr lang="ru-RU" altLang="ru-RU" sz="1600" dirty="0" smtClean="0">
                <a:latin typeface="Arial" panose="020B0604020202020204" pitchFamily="34" charset="0"/>
                <a:hlinkClick r:id="rId2"/>
              </a:rPr>
              <a:t>N 885</a:t>
            </a:r>
            <a:r>
              <a:rPr lang="ru-RU" altLang="ru-RU" sz="1600" dirty="0" smtClean="0">
                <a:latin typeface="Arial" panose="020B0604020202020204" pitchFamily="34" charset="0"/>
              </a:rPr>
              <a:t>,</a:t>
            </a:r>
          </a:p>
          <a:p>
            <a:r>
              <a:rPr lang="ru-RU" altLang="ru-RU" sz="1600" dirty="0" smtClean="0">
                <a:latin typeface="Arial" panose="020B0604020202020204" pitchFamily="34" charset="0"/>
              </a:rPr>
              <a:t>«О мерах по противодействию коррупции» от 19.05.2008 </a:t>
            </a:r>
            <a:r>
              <a:rPr lang="ru-RU" altLang="ru-RU" sz="1600" dirty="0" smtClean="0">
                <a:latin typeface="Arial" panose="020B0604020202020204" pitchFamily="34" charset="0"/>
                <a:hlinkClick r:id="rId3"/>
              </a:rPr>
              <a:t>N 815</a:t>
            </a:r>
            <a:r>
              <a:rPr lang="ru-RU" altLang="ru-RU" sz="1600" dirty="0" smtClean="0">
                <a:latin typeface="Arial" panose="020B0604020202020204" pitchFamily="34" charset="0"/>
              </a:rPr>
              <a:t>,</a:t>
            </a:r>
          </a:p>
          <a:p>
            <a:r>
              <a:rPr lang="ru-RU" altLang="ru-RU" sz="1600" dirty="0" smtClean="0">
                <a:latin typeface="Arial" panose="020B0604020202020204" pitchFamily="34" charset="0"/>
              </a:rPr>
              <a:t>«Об утверждении перечня должностей федеральной государственной службы, при замещении которых федеральные государственные служащие обязаны представлять сведения о своих доходах, об имуществе и обязательствах имущественного характера, а также сведения о доходах, об имуществе и обязательствах имущественного характера своих супруги (супруга) и несовершеннолетних детей» от 18.05.2009 </a:t>
            </a:r>
            <a:r>
              <a:rPr lang="ru-RU" altLang="ru-RU" sz="1600" dirty="0" smtClean="0">
                <a:latin typeface="Arial" panose="020B0604020202020204" pitchFamily="34" charset="0"/>
                <a:hlinkClick r:id="rId4"/>
              </a:rPr>
              <a:t>N 557</a:t>
            </a:r>
            <a:r>
              <a:rPr lang="ru-RU" altLang="ru-RU" sz="1600" dirty="0" smtClean="0">
                <a:latin typeface="Arial" panose="020B0604020202020204" pitchFamily="34" charset="0"/>
              </a:rPr>
              <a:t>,</a:t>
            </a:r>
          </a:p>
          <a:p>
            <a:r>
              <a:rPr lang="ru-RU" altLang="ru-RU" sz="1600" dirty="0" smtClean="0">
                <a:latin typeface="Arial" panose="020B0604020202020204" pitchFamily="34" charset="0"/>
              </a:rPr>
              <a:t>«О комиссиях по соблюдению требований к служебному поведению федеральных государственных служащих и урегулированию конфликта интересов» от 01.07.2010 </a:t>
            </a:r>
            <a:r>
              <a:rPr lang="ru-RU" altLang="ru-RU" sz="1600" dirty="0" smtClean="0">
                <a:solidFill>
                  <a:schemeClr val="accent1"/>
                </a:solidFill>
                <a:latin typeface="Arial" panose="020B0604020202020204" pitchFamily="34" charset="0"/>
              </a:rPr>
              <a:t>N 821,</a:t>
            </a:r>
          </a:p>
          <a:p>
            <a:r>
              <a:rPr lang="ru-RU" altLang="ru-RU" sz="1600" dirty="0" smtClean="0">
                <a:latin typeface="Arial" panose="020B0604020202020204" pitchFamily="34" charset="0"/>
              </a:rPr>
              <a:t>«О квалификационных требованиях к стажу государственной гражданской службы или стажу работы по специальности, направлению подготовки, который необходим для замещения должностей федеральной государственной гражданской службы» от 16.01.2017 </a:t>
            </a:r>
            <a:r>
              <a:rPr lang="ru-RU" altLang="ru-RU" sz="1600" dirty="0" smtClean="0">
                <a:solidFill>
                  <a:schemeClr val="accent1"/>
                </a:solidFill>
                <a:latin typeface="Arial" panose="020B0604020202020204" pitchFamily="34" charset="0"/>
              </a:rPr>
              <a:t>№16</a:t>
            </a:r>
            <a:r>
              <a:rPr lang="ru-RU" altLang="ru-RU" sz="1600" dirty="0" smtClean="0">
                <a:latin typeface="Arial" panose="020B0604020202020204" pitchFamily="34" charset="0"/>
              </a:rPr>
              <a:t> и др.</a:t>
            </a:r>
          </a:p>
        </p:txBody>
      </p:sp>
      <p:pic>
        <p:nvPicPr>
          <p:cNvPr id="30724" name="Picture 9" descr="логотип МИСиС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9550"/>
            <a:ext cx="1862138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xfrm>
            <a:off x="2035175" y="0"/>
            <a:ext cx="6462713" cy="1338263"/>
          </a:xfrm>
        </p:spPr>
        <p:txBody>
          <a:bodyPr/>
          <a:lstStyle/>
          <a:p>
            <a:pPr algn="ctr"/>
            <a:r>
              <a:rPr lang="ru-RU" altLang="ru-RU" sz="2400" b="1" smtClean="0">
                <a:solidFill>
                  <a:srgbClr val="173A8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Антикоррупционное законодательство в России</a:t>
            </a:r>
          </a:p>
        </p:txBody>
      </p:sp>
      <p:sp>
        <p:nvSpPr>
          <p:cNvPr id="31747" name="Rectangle 3"/>
          <p:cNvSpPr>
            <a:spLocks noGrp="1"/>
          </p:cNvSpPr>
          <p:nvPr>
            <p:ph type="body" idx="1"/>
          </p:nvPr>
        </p:nvSpPr>
        <p:spPr>
          <a:xfrm>
            <a:off x="390525" y="1352550"/>
            <a:ext cx="8372475" cy="4711700"/>
          </a:xfrm>
        </p:spPr>
        <p:txBody>
          <a:bodyPr/>
          <a:lstStyle/>
          <a:p>
            <a:pPr>
              <a:lnSpc>
                <a:spcPct val="80000"/>
              </a:lnSpc>
              <a:buFont typeface="Arial" panose="020B0604020202020204" pitchFamily="34" charset="0"/>
              <a:buNone/>
            </a:pPr>
            <a:r>
              <a:rPr lang="ru-RU" altLang="ru-RU" sz="2000" b="1" dirty="0" smtClean="0">
                <a:latin typeface="Arial" panose="020B0604020202020204" pitchFamily="34" charset="0"/>
              </a:rPr>
              <a:t>Постановления Правительства РФ:</a:t>
            </a:r>
            <a:endParaRPr lang="ru-RU" altLang="ru-RU" sz="2000" dirty="0" smtClean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ru-RU" altLang="ru-RU" sz="2000" dirty="0" smtClean="0">
                <a:latin typeface="Arial" panose="020B0604020202020204" pitchFamily="34" charset="0"/>
              </a:rPr>
              <a:t>«Об антикоррупционной экспертизе нормативных правовых актов и проектов нормативных правовых актов» от 26.02.2010 </a:t>
            </a:r>
            <a:r>
              <a:rPr lang="ru-RU" altLang="ru-RU" sz="2000" dirty="0" smtClean="0">
                <a:latin typeface="Arial" panose="020B0604020202020204" pitchFamily="34" charset="0"/>
                <a:hlinkClick r:id="rId2"/>
              </a:rPr>
              <a:t>N 96</a:t>
            </a:r>
            <a:r>
              <a:rPr lang="ru-RU" altLang="ru-RU" sz="2000" dirty="0" smtClean="0">
                <a:latin typeface="Arial" panose="020B0604020202020204" pitchFamily="34" charset="0"/>
              </a:rPr>
              <a:t>,</a:t>
            </a:r>
          </a:p>
          <a:p>
            <a:pPr>
              <a:lnSpc>
                <a:spcPct val="80000"/>
              </a:lnSpc>
            </a:pPr>
            <a:r>
              <a:rPr lang="ru-RU" altLang="ru-RU" sz="2000" dirty="0" smtClean="0">
                <a:latin typeface="Arial" panose="020B0604020202020204" pitchFamily="34" charset="0"/>
              </a:rPr>
              <a:t>«О распространении на отдельные категории граждан ограничений, запретов и обязанностей, установленных Федеральным законом "О противодействии коррупции" и другими федеральными законами в целях противодействия коррупции» от 05.07.2013 </a:t>
            </a:r>
            <a:r>
              <a:rPr lang="ru-RU" altLang="ru-RU" sz="2000" dirty="0" smtClean="0">
                <a:latin typeface="Arial" panose="020B0604020202020204" pitchFamily="34" charset="0"/>
                <a:hlinkClick r:id="rId3"/>
              </a:rPr>
              <a:t>N 568</a:t>
            </a:r>
            <a:r>
              <a:rPr lang="ru-RU" altLang="ru-RU" sz="2000" dirty="0" smtClean="0">
                <a:latin typeface="Arial" panose="020B0604020202020204" pitchFamily="34" charset="0"/>
              </a:rPr>
              <a:t>,</a:t>
            </a:r>
          </a:p>
          <a:p>
            <a:pPr>
              <a:lnSpc>
                <a:spcPct val="80000"/>
              </a:lnSpc>
            </a:pPr>
            <a:r>
              <a:rPr lang="ru-RU" altLang="ru-RU" sz="2000" dirty="0" smtClean="0">
                <a:latin typeface="Arial" panose="020B0604020202020204" pitchFamily="34" charset="0"/>
              </a:rPr>
              <a:t>«О Порядке сообщения отдельными категориями лиц о получении подарка в связи с протокольными мероприятиями, служебными командировками и другими официальными мероприятиями, участие в которых связано с исполнением ими служебных (должностных) обязанностей, сдаче и оценке подарка, реализации (выкупе) и зачислении средств, вырученных от его реализации» от 09.01.2014 </a:t>
            </a:r>
            <a:r>
              <a:rPr lang="ru-RU" altLang="ru-RU" sz="2000" dirty="0" smtClean="0">
                <a:latin typeface="Arial" panose="020B0604020202020204" pitchFamily="34" charset="0"/>
                <a:hlinkClick r:id="rId4"/>
              </a:rPr>
              <a:t>N 10</a:t>
            </a:r>
            <a:r>
              <a:rPr lang="ru-RU" altLang="ru-RU" sz="2000" dirty="0" smtClean="0">
                <a:latin typeface="Arial" panose="020B0604020202020204" pitchFamily="34" charset="0"/>
              </a:rPr>
              <a:t>.</a:t>
            </a:r>
          </a:p>
        </p:txBody>
      </p:sp>
      <p:pic>
        <p:nvPicPr>
          <p:cNvPr id="31748" name="Picture 9" descr="логотип МИСиС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9550"/>
            <a:ext cx="1862138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9" descr="логотип МИСи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9550"/>
            <a:ext cx="1862138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одзаголовок 5"/>
          <p:cNvSpPr>
            <a:spLocks noGrp="1"/>
          </p:cNvSpPr>
          <p:nvPr>
            <p:ph type="subTitle" idx="4294967295"/>
          </p:nvPr>
        </p:nvSpPr>
        <p:spPr>
          <a:xfrm>
            <a:off x="444500" y="327025"/>
            <a:ext cx="8334375" cy="5616575"/>
          </a:xfrm>
        </p:spPr>
        <p:txBody>
          <a:bodyPr/>
          <a:lstStyle/>
          <a:p>
            <a:pPr marL="0" indent="0" algn="ctr">
              <a:lnSpc>
                <a:spcPct val="70000"/>
              </a:lnSpc>
              <a:buFont typeface="Arial" panose="020B0604020202020204" pitchFamily="34" charset="0"/>
              <a:buNone/>
            </a:pPr>
            <a:r>
              <a:rPr lang="ru-RU" altLang="ru-RU" sz="1400" smtClean="0">
                <a:latin typeface="Arial" panose="020B0604020202020204" pitchFamily="34" charset="0"/>
              </a:rPr>
              <a:t>		</a:t>
            </a:r>
          </a:p>
          <a:p>
            <a:pPr marL="0" indent="0" algn="ctr">
              <a:lnSpc>
                <a:spcPct val="70000"/>
              </a:lnSpc>
              <a:buFont typeface="Arial" panose="020B0604020202020204" pitchFamily="34" charset="0"/>
              <a:buNone/>
            </a:pPr>
            <a:endParaRPr lang="ru-RU" altLang="ru-RU" sz="1600" smtClean="0">
              <a:latin typeface="Arial" panose="020B0604020202020204" pitchFamily="34" charset="0"/>
            </a:endParaRPr>
          </a:p>
          <a:p>
            <a:pPr marL="0" indent="0" algn="ctr">
              <a:lnSpc>
                <a:spcPct val="70000"/>
              </a:lnSpc>
              <a:buFont typeface="Arial" panose="020B0604020202020204" pitchFamily="34" charset="0"/>
              <a:buNone/>
            </a:pPr>
            <a:r>
              <a:rPr lang="ru-RU" altLang="ru-RU" sz="1800" smtClean="0">
                <a:latin typeface="Arial" panose="020B0604020202020204" pitchFamily="34" charset="0"/>
              </a:rPr>
              <a:t>Перечень преступлений коррупционной направленности определен в </a:t>
            </a:r>
            <a:r>
              <a:rPr lang="ru-RU" altLang="ru-RU" sz="1800" smtClean="0">
                <a:latin typeface="Arial" panose="020B0604020202020204" pitchFamily="34" charset="0"/>
                <a:hlinkClick r:id="rId3"/>
              </a:rPr>
              <a:t>указании</a:t>
            </a:r>
            <a:r>
              <a:rPr lang="ru-RU" altLang="ru-RU" sz="1800" smtClean="0">
                <a:latin typeface="Arial" panose="020B0604020202020204" pitchFamily="34" charset="0"/>
              </a:rPr>
              <a:t> Генпрокуратуры России № 387-11, МВД России № 2 от 11 сентября 2013 г. </a:t>
            </a:r>
            <a:r>
              <a:rPr lang="ru-RU" altLang="ru-RU" sz="1800" smtClean="0">
                <a:solidFill>
                  <a:schemeClr val="accent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«О введении в действие перечней статей Уголовного кодекса Российской Федерации, используемых при формировании статистической отчетности».</a:t>
            </a:r>
            <a:endParaRPr lang="ru-RU" altLang="ru-RU" sz="1800" smtClean="0"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pPr marL="0" indent="0" algn="ctr">
              <a:lnSpc>
                <a:spcPct val="70000"/>
              </a:lnSpc>
              <a:buFont typeface="Arial" panose="020B0604020202020204" pitchFamily="34" charset="0"/>
              <a:buNone/>
            </a:pPr>
            <a:r>
              <a:rPr lang="ru-RU" altLang="ru-RU" sz="2000" smtClean="0">
                <a:solidFill>
                  <a:schemeClr val="accent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Общие условия отнесения противоправных деяний к преступлениям коррупционной направленности:</a:t>
            </a:r>
            <a:endParaRPr lang="ru-RU" altLang="ru-RU" sz="2000" b="1" i="1" smtClean="0">
              <a:solidFill>
                <a:schemeClr val="accent2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anose="020B0604020202020204" pitchFamily="34" charset="0"/>
            </a:endParaRPr>
          </a:p>
          <a:p>
            <a:pPr marL="0" indent="0" algn="ctr">
              <a:lnSpc>
                <a:spcPct val="70000"/>
              </a:lnSpc>
              <a:buFont typeface="Arial" panose="020B0604020202020204" pitchFamily="34" charset="0"/>
              <a:buNone/>
            </a:pPr>
            <a:r>
              <a:rPr lang="ru-RU" altLang="ru-RU" sz="18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"</a:t>
            </a:r>
            <a:r>
              <a:rPr lang="ru-RU" altLang="ru-RU" sz="1800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наличие надлежащих</a:t>
            </a:r>
            <a:r>
              <a:rPr lang="ru-RU" altLang="ru-RU" sz="18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 субъектов уголовно наказуемого деяния, к которым относятся должностные лица, указанные в </a:t>
            </a:r>
            <a:r>
              <a:rPr lang="ru-RU" altLang="ru-RU" sz="18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hlinkClick r:id="rId4"/>
              </a:rPr>
              <a:t>примечаниях к ст. 285</a:t>
            </a:r>
            <a:r>
              <a:rPr lang="ru-RU" altLang="ru-RU" sz="18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 УК РФ, лица, выполняющие управленческие функции в коммерческой или иной организации, действующие от имени и в интересах юридического лица, а также в некоммерческой организации, не являющейся государственным органом, органом местного самоуправления, государственным или муниципальным учреждением, указанные в </a:t>
            </a:r>
            <a:r>
              <a:rPr lang="ru-RU" altLang="ru-RU" sz="18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hlinkClick r:id="rId5"/>
              </a:rPr>
              <a:t>примечаниях к ст. 201</a:t>
            </a:r>
            <a:r>
              <a:rPr lang="ru-RU" altLang="ru-RU" sz="18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 УК РФ;</a:t>
            </a:r>
          </a:p>
          <a:p>
            <a:pPr marL="0" indent="0" algn="ctr">
              <a:lnSpc>
                <a:spcPct val="70000"/>
              </a:lnSpc>
              <a:buFont typeface="Arial" panose="020B0604020202020204" pitchFamily="34" charset="0"/>
              <a:buNone/>
            </a:pPr>
            <a:r>
              <a:rPr lang="ru-RU" altLang="ru-RU" sz="18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связь деяния со служебным положением субъекта, отступлением от его прямых прав и обязанностей;</a:t>
            </a:r>
          </a:p>
          <a:p>
            <a:pPr marL="0" indent="0" algn="ctr">
              <a:lnSpc>
                <a:spcPct val="70000"/>
              </a:lnSpc>
              <a:buFont typeface="Arial" panose="020B0604020202020204" pitchFamily="34" charset="0"/>
              <a:buNone/>
            </a:pPr>
            <a:r>
              <a:rPr lang="ru-RU" altLang="ru-RU" sz="1800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обязательное наличие у субъекта</a:t>
            </a:r>
            <a:r>
              <a:rPr lang="ru-RU" altLang="ru-RU" sz="18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 корыстного мотива (деяние связано с получением им имущественных прав и выгод для себя или для третьих лиц);</a:t>
            </a:r>
          </a:p>
          <a:p>
            <a:pPr marL="0" indent="0" algn="ctr">
              <a:lnSpc>
                <a:spcPct val="70000"/>
              </a:lnSpc>
              <a:buFont typeface="Arial" panose="020B0604020202020204" pitchFamily="34" charset="0"/>
              <a:buNone/>
            </a:pPr>
            <a:r>
              <a:rPr lang="ru-RU" altLang="ru-RU" sz="1800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совершение преступления</a:t>
            </a:r>
            <a:r>
              <a:rPr lang="ru-RU" altLang="ru-RU" sz="1800" b="1" i="1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 только с прямым умыслом.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9" descr="логотип МИСи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9550"/>
            <a:ext cx="1862138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2" name="Rectangle 4"/>
          <p:cNvSpPr>
            <a:spLocks noGrp="1"/>
          </p:cNvSpPr>
          <p:nvPr>
            <p:ph type="ctrTitle"/>
          </p:nvPr>
        </p:nvSpPr>
        <p:spPr>
          <a:xfrm>
            <a:off x="439738" y="549275"/>
            <a:ext cx="8377237" cy="5640388"/>
          </a:xfrm>
        </p:spPr>
        <p:txBody>
          <a:bodyPr anchor="ctr"/>
          <a:lstStyle/>
          <a:p>
            <a:pPr algn="l"/>
            <a:r>
              <a:rPr lang="ru-RU" altLang="ru-RU" sz="2200" u="sng" smtClean="0">
                <a:solidFill>
                  <a:srgbClr val="33231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К числу наиболее распространенных преступлений коррупционной направленности можно отнести: </a:t>
            </a:r>
            <a:br>
              <a:rPr lang="ru-RU" altLang="ru-RU" sz="2200" u="sng" smtClean="0">
                <a:solidFill>
                  <a:srgbClr val="33231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r>
              <a:rPr lang="ru-RU" altLang="ru-RU" sz="2200" u="sng" smtClean="0">
                <a:solidFill>
                  <a:srgbClr val="33231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/>
            </a:r>
            <a:br>
              <a:rPr lang="ru-RU" altLang="ru-RU" sz="2200" u="sng" smtClean="0">
                <a:solidFill>
                  <a:srgbClr val="33231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r>
              <a:rPr lang="ru-RU" altLang="ru-RU" sz="2000" u="sng" smtClean="0">
                <a:solidFill>
                  <a:srgbClr val="33231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- </a:t>
            </a:r>
            <a:r>
              <a:rPr lang="ru-RU" altLang="ru-RU" sz="2000" b="1" smtClean="0">
                <a:latin typeface="Arial" panose="020B0604020202020204" pitchFamily="34" charset="0"/>
              </a:rPr>
              <a:t>получение взятки </a:t>
            </a:r>
            <a:r>
              <a:rPr lang="ru-RU" altLang="ru-RU" sz="2000" b="1" smtClean="0">
                <a:latin typeface="Arial" panose="020B0604020202020204" pitchFamily="34" charset="0"/>
                <a:hlinkClick r:id="rId3"/>
              </a:rPr>
              <a:t>(ст. 290)</a:t>
            </a:r>
            <a:r>
              <a:rPr lang="ru-RU" altLang="ru-RU" sz="2000" b="1" smtClean="0">
                <a:latin typeface="Arial" panose="020B0604020202020204" pitchFamily="34" charset="0"/>
              </a:rPr>
              <a:t>, </a:t>
            </a:r>
            <a:br>
              <a:rPr lang="ru-RU" altLang="ru-RU" sz="2000" b="1" smtClean="0">
                <a:latin typeface="Arial" panose="020B0604020202020204" pitchFamily="34" charset="0"/>
              </a:rPr>
            </a:br>
            <a:r>
              <a:rPr lang="ru-RU" altLang="ru-RU" sz="2000" b="1" smtClean="0">
                <a:latin typeface="Arial" panose="020B0604020202020204" pitchFamily="34" charset="0"/>
              </a:rPr>
              <a:t>- дачу взятки </a:t>
            </a:r>
            <a:r>
              <a:rPr lang="ru-RU" altLang="ru-RU" sz="2000" b="1" smtClean="0">
                <a:latin typeface="Arial" panose="020B0604020202020204" pitchFamily="34" charset="0"/>
                <a:hlinkClick r:id="rId4"/>
              </a:rPr>
              <a:t>(ст. 291)</a:t>
            </a:r>
            <a:r>
              <a:rPr lang="ru-RU" altLang="ru-RU" sz="2000" b="1" smtClean="0">
                <a:latin typeface="Arial" panose="020B0604020202020204" pitchFamily="34" charset="0"/>
              </a:rPr>
              <a:t>, </a:t>
            </a:r>
            <a:br>
              <a:rPr lang="ru-RU" altLang="ru-RU" sz="2000" b="1" smtClean="0">
                <a:latin typeface="Arial" panose="020B0604020202020204" pitchFamily="34" charset="0"/>
              </a:rPr>
            </a:br>
            <a:r>
              <a:rPr lang="ru-RU" altLang="ru-RU" sz="2000" b="1" smtClean="0">
                <a:latin typeface="Arial" panose="020B0604020202020204" pitchFamily="34" charset="0"/>
              </a:rPr>
              <a:t>- посредничество во взяточничестве </a:t>
            </a:r>
            <a:r>
              <a:rPr lang="ru-RU" altLang="ru-RU" sz="2000" b="1" smtClean="0">
                <a:latin typeface="Arial" panose="020B0604020202020204" pitchFamily="34" charset="0"/>
                <a:hlinkClick r:id="rId5"/>
              </a:rPr>
              <a:t>(ст. 291.1)</a:t>
            </a:r>
            <a:r>
              <a:rPr lang="ru-RU" altLang="ru-RU" sz="2000" b="1" smtClean="0">
                <a:latin typeface="Arial" panose="020B0604020202020204" pitchFamily="34" charset="0"/>
              </a:rPr>
              <a:t>, </a:t>
            </a:r>
            <a:br>
              <a:rPr lang="ru-RU" altLang="ru-RU" sz="2000" b="1" smtClean="0">
                <a:latin typeface="Arial" panose="020B0604020202020204" pitchFamily="34" charset="0"/>
              </a:rPr>
            </a:br>
            <a:r>
              <a:rPr lang="ru-RU" altLang="ru-RU" sz="2000" b="1" smtClean="0">
                <a:latin typeface="Arial" panose="020B0604020202020204" pitchFamily="34" charset="0"/>
              </a:rPr>
              <a:t>- злоупотребление должностными полномочиями </a:t>
            </a:r>
            <a:r>
              <a:rPr lang="ru-RU" altLang="ru-RU" sz="2000" b="1" smtClean="0">
                <a:latin typeface="Arial" panose="020B0604020202020204" pitchFamily="34" charset="0"/>
                <a:hlinkClick r:id="rId6"/>
              </a:rPr>
              <a:t>(ст. 285)</a:t>
            </a:r>
            <a:r>
              <a:rPr lang="ru-RU" altLang="ru-RU" sz="2000" b="1" smtClean="0">
                <a:latin typeface="Arial" panose="020B0604020202020204" pitchFamily="34" charset="0"/>
              </a:rPr>
              <a:t>,</a:t>
            </a:r>
            <a:br>
              <a:rPr lang="ru-RU" altLang="ru-RU" sz="2000" b="1" smtClean="0">
                <a:latin typeface="Arial" panose="020B0604020202020204" pitchFamily="34" charset="0"/>
              </a:rPr>
            </a:br>
            <a:r>
              <a:rPr lang="ru-RU" altLang="ru-RU" sz="2000" b="1" smtClean="0">
                <a:latin typeface="Arial" panose="020B0604020202020204" pitchFamily="34" charset="0"/>
              </a:rPr>
              <a:t>- незаконное участие в предпринимательской деятельности </a:t>
            </a:r>
            <a:r>
              <a:rPr lang="ru-RU" altLang="ru-RU" sz="2000" b="1" smtClean="0">
                <a:latin typeface="Arial" panose="020B0604020202020204" pitchFamily="34" charset="0"/>
                <a:hlinkClick r:id="rId7"/>
              </a:rPr>
              <a:t>(ст. 289)</a:t>
            </a:r>
            <a:r>
              <a:rPr lang="ru-RU" altLang="ru-RU" sz="2000" b="1" smtClean="0">
                <a:latin typeface="Arial" panose="020B0604020202020204" pitchFamily="34" charset="0"/>
              </a:rPr>
              <a:t>, </a:t>
            </a:r>
            <a:br>
              <a:rPr lang="ru-RU" altLang="ru-RU" sz="2000" b="1" smtClean="0">
                <a:latin typeface="Arial" panose="020B0604020202020204" pitchFamily="34" charset="0"/>
              </a:rPr>
            </a:br>
            <a:r>
              <a:rPr lang="ru-RU" altLang="ru-RU" sz="2000" b="1" smtClean="0">
                <a:latin typeface="Arial" panose="020B0604020202020204" pitchFamily="34" charset="0"/>
              </a:rPr>
              <a:t>- нецелевое расходование бюджетных средств и средств внебюджетных фондов (</a:t>
            </a:r>
            <a:r>
              <a:rPr lang="ru-RU" altLang="ru-RU" sz="2000" b="1" smtClean="0">
                <a:latin typeface="Arial" panose="020B0604020202020204" pitchFamily="34" charset="0"/>
                <a:hlinkClick r:id="rId8"/>
              </a:rPr>
              <a:t>ст. ст. 285.1</a:t>
            </a:r>
            <a:r>
              <a:rPr lang="ru-RU" altLang="ru-RU" sz="2000" b="1" smtClean="0">
                <a:latin typeface="Arial" panose="020B0604020202020204" pitchFamily="34" charset="0"/>
              </a:rPr>
              <a:t> и </a:t>
            </a:r>
            <a:r>
              <a:rPr lang="ru-RU" altLang="ru-RU" sz="2000" b="1" smtClean="0">
                <a:latin typeface="Arial" panose="020B0604020202020204" pitchFamily="34" charset="0"/>
                <a:hlinkClick r:id="rId9"/>
              </a:rPr>
              <a:t>285.2</a:t>
            </a:r>
            <a:r>
              <a:rPr lang="ru-RU" altLang="ru-RU" sz="2000" b="1" smtClean="0">
                <a:latin typeface="Arial" panose="020B0604020202020204" pitchFamily="34" charset="0"/>
              </a:rPr>
              <a:t>), </a:t>
            </a:r>
            <a:br>
              <a:rPr lang="ru-RU" altLang="ru-RU" sz="2000" b="1" smtClean="0">
                <a:latin typeface="Arial" panose="020B0604020202020204" pitchFamily="34" charset="0"/>
              </a:rPr>
            </a:br>
            <a:r>
              <a:rPr lang="ru-RU" altLang="ru-RU" sz="2000" b="1" smtClean="0">
                <a:latin typeface="Arial" panose="020B0604020202020204" pitchFamily="34" charset="0"/>
              </a:rPr>
              <a:t>- коммерческий подкуп </a:t>
            </a:r>
            <a:r>
              <a:rPr lang="ru-RU" altLang="ru-RU" sz="2000" b="1" smtClean="0">
                <a:latin typeface="Arial" panose="020B0604020202020204" pitchFamily="34" charset="0"/>
                <a:hlinkClick r:id="rId10"/>
              </a:rPr>
              <a:t>(ст. 204)</a:t>
            </a:r>
            <a:r>
              <a:rPr lang="ru-RU" altLang="ru-RU" sz="2000" b="1" smtClean="0">
                <a:latin typeface="Arial" panose="020B0604020202020204" pitchFamily="34" charset="0"/>
              </a:rPr>
              <a:t>, </a:t>
            </a:r>
            <a:br>
              <a:rPr lang="ru-RU" altLang="ru-RU" sz="2000" b="1" smtClean="0">
                <a:latin typeface="Arial" panose="020B0604020202020204" pitchFamily="34" charset="0"/>
              </a:rPr>
            </a:br>
            <a:r>
              <a:rPr lang="ru-RU" altLang="ru-RU" sz="2000" b="1" smtClean="0">
                <a:latin typeface="Arial" panose="020B0604020202020204" pitchFamily="34" charset="0"/>
              </a:rPr>
              <a:t>- злоупотребление полномочиями </a:t>
            </a:r>
            <a:r>
              <a:rPr lang="ru-RU" altLang="ru-RU" sz="2000" b="1" smtClean="0">
                <a:latin typeface="Arial" panose="020B0604020202020204" pitchFamily="34" charset="0"/>
                <a:hlinkClick r:id="rId11"/>
              </a:rPr>
              <a:t>(ст. 201)</a:t>
            </a:r>
            <a:r>
              <a:rPr lang="ru-RU" altLang="ru-RU" sz="2000" b="1" smtClean="0">
                <a:latin typeface="Arial" panose="020B0604020202020204" pitchFamily="34" charset="0"/>
              </a:rPr>
              <a:t>.</a:t>
            </a: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4294967295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ru-RU" altLang="ru-RU" sz="1800" smtClean="0">
                <a:latin typeface="Arial" panose="020B0604020202020204" pitchFamily="34" charset="0"/>
              </a:rPr>
              <a:t>		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ru-RU" altLang="ru-RU" sz="2000" smtClean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9" descr="логотип МИСи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9550"/>
            <a:ext cx="1862138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9" name="Rectangle 3"/>
          <p:cNvSpPr>
            <a:spLocks noGrp="1"/>
          </p:cNvSpPr>
          <p:nvPr>
            <p:ph type="ctrTitle"/>
          </p:nvPr>
        </p:nvSpPr>
        <p:spPr>
          <a:xfrm>
            <a:off x="1047750" y="323850"/>
            <a:ext cx="7770813" cy="1323975"/>
          </a:xfrm>
        </p:spPr>
        <p:txBody>
          <a:bodyPr anchor="ctr"/>
          <a:lstStyle/>
          <a:p>
            <a:r>
              <a:rPr lang="ru-RU" altLang="ru-RU" sz="1600" b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Наряду с уголовной ответственностью физических лиц за совершение преступлений коррупционной направленности в России существует </a:t>
            </a:r>
            <a:r>
              <a:rPr lang="ru-RU" altLang="ru-RU" sz="1600" b="1" u="sng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административная ответственность</a:t>
            </a:r>
            <a:r>
              <a:rPr lang="ru-RU" altLang="ru-RU" sz="1600" b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 </a:t>
            </a:r>
            <a:r>
              <a:rPr lang="ru-RU" altLang="ru-RU" sz="1600" b="1" u="sng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юридических лиц </a:t>
            </a:r>
            <a:br>
              <a:rPr lang="ru-RU" altLang="ru-RU" sz="1600" b="1" u="sng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</a:br>
            <a:r>
              <a:rPr lang="ru-RU" altLang="ru-RU" sz="1600" b="1" u="sng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за совершение коррупционных правонарушений</a:t>
            </a:r>
            <a:r>
              <a:rPr lang="ru-RU" altLang="ru-RU" sz="1600" b="1" smtClean="0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.</a:t>
            </a:r>
            <a:r>
              <a:rPr lang="ru-RU" altLang="ru-RU" sz="3600" smtClean="0"/>
              <a:t> </a:t>
            </a: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4294967295"/>
          </p:nvPr>
        </p:nvSpPr>
        <p:spPr>
          <a:xfrm>
            <a:off x="673100" y="1933575"/>
            <a:ext cx="7561263" cy="4065588"/>
          </a:xfrm>
        </p:spPr>
        <p:txBody>
          <a:bodyPr/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ru-RU" altLang="ru-RU" sz="1400" smtClean="0">
                <a:latin typeface="Arial" panose="020B0604020202020204" pitchFamily="34" charset="0"/>
              </a:rPr>
              <a:t>		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ru-RU" altLang="ru-RU" sz="1400" smtClean="0">
              <a:latin typeface="Arial" panose="020B0604020202020204" pitchFamily="34" charset="0"/>
            </a:endParaRPr>
          </a:p>
        </p:txBody>
      </p:sp>
      <p:sp>
        <p:nvSpPr>
          <p:cNvPr id="34823" name="Rectangle 7"/>
          <p:cNvSpPr>
            <a:spLocks noChangeArrowheads="1"/>
          </p:cNvSpPr>
          <p:nvPr/>
        </p:nvSpPr>
        <p:spPr bwMode="auto">
          <a:xfrm>
            <a:off x="604838" y="1825625"/>
            <a:ext cx="7872412" cy="3387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just" eaLnBrk="0" hangingPunct="0"/>
            <a:r>
              <a:rPr lang="ru-RU" altLang="ru-RU"/>
              <a:t>Применение за коррупционное правонарушение мер ответственности к юридическому лицу </a:t>
            </a:r>
            <a:r>
              <a:rPr lang="ru-RU" altLang="ru-RU" b="1">
                <a:solidFill>
                  <a:schemeClr val="fol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не освобождает от ответственности за данное коррупционное правонарушение виновное физическое лицо,</a:t>
            </a:r>
            <a:r>
              <a:rPr lang="ru-RU" altLang="ru-RU"/>
              <a:t> равно как и привлечение к уголовной или иной ответственности за коррупционное правонарушение физического лица не освобождает от ответственности за данное коррупционное правонарушение юридическое лицо.</a:t>
            </a:r>
          </a:p>
          <a:p>
            <a:pPr algn="ctr" eaLnBrk="0" hangingPunct="0"/>
            <a:r>
              <a:rPr lang="ru-RU" altLang="ru-RU"/>
              <a:t>Конкретные составы административных правонарушений коррупционной направленности определены в </a:t>
            </a:r>
            <a:r>
              <a:rPr lang="ru-RU" altLang="ru-RU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hlinkClick r:id="rId3"/>
              </a:rPr>
              <a:t>ст. ст. 19.28</a:t>
            </a:r>
            <a:r>
              <a:rPr lang="ru-RU" altLang="ru-RU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и </a:t>
            </a:r>
            <a:r>
              <a:rPr lang="ru-RU" altLang="ru-RU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hlinkClick r:id="rId4"/>
              </a:rPr>
              <a:t>19.29</a:t>
            </a:r>
            <a:r>
              <a:rPr lang="ru-RU" altLang="ru-RU" b="1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</a:rPr>
              <a:t> Кодекса Российской Федерации об административных правонарушениях. </a:t>
            </a:r>
          </a:p>
          <a:p>
            <a:pPr algn="just" eaLnBrk="0" hangingPunct="0"/>
            <a:endParaRPr lang="ru-RU" altLang="ru-RU" b="1">
              <a:solidFill>
                <a:schemeClr val="hlink"/>
              </a:solidFill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9" descr="логотип МИСи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9550"/>
            <a:ext cx="1862138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7" name="Rectangle 3"/>
          <p:cNvSpPr>
            <a:spLocks noGrp="1"/>
          </p:cNvSpPr>
          <p:nvPr>
            <p:ph type="ctrTitle"/>
          </p:nvPr>
        </p:nvSpPr>
        <p:spPr>
          <a:xfrm>
            <a:off x="1530350" y="323850"/>
            <a:ext cx="7288213" cy="1323975"/>
          </a:xfrm>
        </p:spPr>
        <p:txBody>
          <a:bodyPr anchor="ctr"/>
          <a:lstStyle/>
          <a:p>
            <a:r>
              <a:rPr lang="ru-RU" altLang="ru-RU" sz="2000" b="1" u="sng" smtClean="0">
                <a:solidFill>
                  <a:schemeClr val="hlink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В развитии российского антикоррупционного законодательства можно выделить несколько направлений:</a:t>
            </a:r>
            <a:r>
              <a:rPr lang="ru-RU" altLang="ru-RU" sz="3600" smtClean="0"/>
              <a:t> </a:t>
            </a:r>
          </a:p>
        </p:txBody>
      </p:sp>
      <p:sp>
        <p:nvSpPr>
          <p:cNvPr id="6" name="Подзаголовок 5"/>
          <p:cNvSpPr>
            <a:spLocks noGrp="1"/>
          </p:cNvSpPr>
          <p:nvPr>
            <p:ph type="subTitle" idx="4294967295"/>
          </p:nvPr>
        </p:nvSpPr>
        <p:spPr>
          <a:xfrm>
            <a:off x="673100" y="1933575"/>
            <a:ext cx="7561263" cy="4065588"/>
          </a:xfrm>
        </p:spPr>
        <p:txBody>
          <a:bodyPr/>
          <a:lstStyle/>
          <a:p>
            <a:pPr marL="0" indent="0" algn="ctr">
              <a:buFont typeface="Arial" panose="020B0604020202020204" pitchFamily="34" charset="0"/>
              <a:buNone/>
            </a:pPr>
            <a:r>
              <a:rPr lang="ru-RU" altLang="ru-RU" sz="700" smtClean="0">
                <a:latin typeface="Arial" panose="020B0604020202020204" pitchFamily="34" charset="0"/>
              </a:rPr>
              <a:t>		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ru-RU" altLang="ru-RU" sz="700" smtClean="0">
              <a:latin typeface="Arial" panose="020B0604020202020204" pitchFamily="34" charset="0"/>
            </a:endParaRPr>
          </a:p>
        </p:txBody>
      </p:sp>
      <p:sp>
        <p:nvSpPr>
          <p:cNvPr id="36869" name="Rectangle 5"/>
          <p:cNvSpPr>
            <a:spLocks noChangeArrowheads="1"/>
          </p:cNvSpPr>
          <p:nvPr/>
        </p:nvSpPr>
        <p:spPr bwMode="auto">
          <a:xfrm>
            <a:off x="604838" y="1887538"/>
            <a:ext cx="7810500" cy="3743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>
            <a:spAutoFit/>
          </a:bodyPr>
          <a:lstStyle/>
          <a:p>
            <a:pPr algn="ctr"/>
            <a:r>
              <a:rPr lang="ru-RU" altLang="ru-RU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- усиление ответственности за коррупционные преступления, в том числе установление административной ответственности юридических лиц;</a:t>
            </a:r>
          </a:p>
          <a:p>
            <a:pPr algn="ctr"/>
            <a:r>
              <a:rPr lang="ru-RU" altLang="ru-RU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- осуществление антикоррупционной экспертизы проектов законодательных актов;</a:t>
            </a:r>
          </a:p>
          <a:p>
            <a:pPr algn="ctr"/>
            <a:r>
              <a:rPr lang="ru-RU" altLang="ru-RU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- введение ограничений для государственных служащих и формирование системы контроля за их доходами и расходами; </a:t>
            </a:r>
          </a:p>
          <a:p>
            <a:pPr algn="ctr"/>
            <a:r>
              <a:rPr lang="ru-RU" altLang="ru-RU" sz="2400" b="1" i="1">
                <a:effectLst>
                  <a:outerShdw blurRad="38100" dist="38100" dir="2700000" algn="tl">
                    <a:srgbClr val="C0C0C0"/>
                  </a:outerShdw>
                </a:effectLst>
              </a:rPr>
              <a:t>- предотвращение конфликта интересов.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9" descr="логотип МИСи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9550"/>
            <a:ext cx="1862138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одзаголовок 5"/>
          <p:cNvSpPr>
            <a:spLocks noGrp="1"/>
          </p:cNvSpPr>
          <p:nvPr>
            <p:ph type="subTitle" idx="4294967295"/>
          </p:nvPr>
        </p:nvSpPr>
        <p:spPr>
          <a:xfrm>
            <a:off x="1616075" y="1981200"/>
            <a:ext cx="6361113" cy="2144713"/>
          </a:xfrm>
        </p:spPr>
        <p:txBody>
          <a:bodyPr/>
          <a:lstStyle/>
          <a:p>
            <a:pPr marL="0" indent="0" algn="ctr">
              <a:buFont typeface="Arial" panose="020B0604020202020204" pitchFamily="34" charset="0"/>
              <a:buNone/>
            </a:pPr>
            <a:endParaRPr lang="ru-RU" altLang="ru-RU" smtClean="0">
              <a:latin typeface="Arial" panose="020B0604020202020204" pitchFamily="34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endParaRPr lang="ru-RU" altLang="ru-RU" smtClean="0">
              <a:latin typeface="Arial" panose="020B0604020202020204" pitchFamily="34" charset="0"/>
            </a:endParaRPr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ru-RU" altLang="ru-RU" sz="4000" b="1" smtClean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Спасибо за внимание!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5" name="Group 92"/>
          <p:cNvGrpSpPr>
            <a:grpSpLocks/>
          </p:cNvGrpSpPr>
          <p:nvPr/>
        </p:nvGrpSpPr>
        <p:grpSpPr bwMode="auto">
          <a:xfrm>
            <a:off x="2055813" y="1852613"/>
            <a:ext cx="5068887" cy="530225"/>
            <a:chOff x="1269" y="1296"/>
            <a:chExt cx="3193" cy="334"/>
          </a:xfrm>
        </p:grpSpPr>
        <p:sp>
          <p:nvSpPr>
            <p:cNvPr id="5" name="AutoShape 3"/>
            <p:cNvSpPr>
              <a:spLocks noChangeArrowheads="1"/>
            </p:cNvSpPr>
            <p:nvPr/>
          </p:nvSpPr>
          <p:spPr bwMode="gray">
            <a:xfrm>
              <a:off x="1422" y="1296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3114" name="Text Box 4"/>
            <p:cNvSpPr txBox="1">
              <a:spLocks noChangeArrowheads="1"/>
            </p:cNvSpPr>
            <p:nvPr/>
          </p:nvSpPr>
          <p:spPr bwMode="gray">
            <a:xfrm>
              <a:off x="1525" y="1342"/>
              <a:ext cx="263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200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grpSp>
          <p:nvGrpSpPr>
            <p:cNvPr id="3115" name="Group 55"/>
            <p:cNvGrpSpPr>
              <a:grpSpLocks/>
            </p:cNvGrpSpPr>
            <p:nvPr/>
          </p:nvGrpSpPr>
          <p:grpSpPr bwMode="auto">
            <a:xfrm>
              <a:off x="1269" y="1324"/>
              <a:ext cx="266" cy="298"/>
              <a:chOff x="1415" y="1276"/>
              <a:chExt cx="266" cy="298"/>
            </a:xfrm>
          </p:grpSpPr>
          <p:grpSp>
            <p:nvGrpSpPr>
              <p:cNvPr id="3116" name="Group 56"/>
              <p:cNvGrpSpPr>
                <a:grpSpLocks/>
              </p:cNvGrpSpPr>
              <p:nvPr/>
            </p:nvGrpSpPr>
            <p:grpSpPr bwMode="auto">
              <a:xfrm>
                <a:off x="1415" y="1276"/>
                <a:ext cx="266" cy="298"/>
                <a:chOff x="1415" y="1276"/>
                <a:chExt cx="266" cy="298"/>
              </a:xfrm>
            </p:grpSpPr>
            <p:pic>
              <p:nvPicPr>
                <p:cNvPr id="3118" name="Picture 57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3119" name="Oval 58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F9900"/>
                    </a:gs>
                    <a:gs pos="100000">
                      <a:srgbClr val="925800"/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anose="020F0502020204030204" pitchFamily="34" charset="0"/>
                  </a:endParaRPr>
                </a:p>
              </p:txBody>
            </p:sp>
            <p:sp>
              <p:nvSpPr>
                <p:cNvPr id="3120" name="Oval 59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A26100"/>
                    </a:gs>
                    <a:gs pos="100000">
                      <a:srgbClr val="FF9900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anose="020F0502020204030204" pitchFamily="34" charset="0"/>
                  </a:endParaRPr>
                </a:p>
              </p:txBody>
            </p:sp>
            <p:pic>
              <p:nvPicPr>
                <p:cNvPr id="3121" name="Picture 60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sp>
            <p:nvSpPr>
              <p:cNvPr id="3117" name="Text Box 61"/>
              <p:cNvSpPr txBox="1">
                <a:spLocks noChangeArrowheads="1"/>
              </p:cNvSpPr>
              <p:nvPr/>
            </p:nvSpPr>
            <p:spPr bwMode="gray">
              <a:xfrm>
                <a:off x="1441" y="1292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ru-RU" b="1">
                    <a:solidFill>
                      <a:srgbClr val="FFFFFF"/>
                    </a:solidFill>
                    <a:latin typeface="Calibri" panose="020F0502020204030204" pitchFamily="34" charset="0"/>
                  </a:rPr>
                  <a:t>1</a:t>
                </a:r>
              </a:p>
            </p:txBody>
          </p:sp>
        </p:grpSp>
      </p:grpSp>
      <p:grpSp>
        <p:nvGrpSpPr>
          <p:cNvPr id="3076" name="Group 93"/>
          <p:cNvGrpSpPr>
            <a:grpSpLocks/>
          </p:cNvGrpSpPr>
          <p:nvPr/>
        </p:nvGrpSpPr>
        <p:grpSpPr bwMode="auto">
          <a:xfrm>
            <a:off x="2054225" y="2614613"/>
            <a:ext cx="5070475" cy="549275"/>
            <a:chOff x="1268" y="1776"/>
            <a:chExt cx="3194" cy="346"/>
          </a:xfrm>
        </p:grpSpPr>
        <p:sp>
          <p:nvSpPr>
            <p:cNvPr id="15" name="AutoShape 13"/>
            <p:cNvSpPr>
              <a:spLocks noChangeArrowheads="1"/>
            </p:cNvSpPr>
            <p:nvPr/>
          </p:nvSpPr>
          <p:spPr bwMode="gray">
            <a:xfrm>
              <a:off x="1422" y="1776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3105" name="Text Box 21"/>
            <p:cNvSpPr txBox="1">
              <a:spLocks noChangeArrowheads="1"/>
            </p:cNvSpPr>
            <p:nvPr/>
          </p:nvSpPr>
          <p:spPr bwMode="gray">
            <a:xfrm>
              <a:off x="1525" y="1824"/>
              <a:ext cx="263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200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grpSp>
          <p:nvGrpSpPr>
            <p:cNvPr id="3106" name="Group 62"/>
            <p:cNvGrpSpPr>
              <a:grpSpLocks/>
            </p:cNvGrpSpPr>
            <p:nvPr/>
          </p:nvGrpSpPr>
          <p:grpSpPr bwMode="auto">
            <a:xfrm>
              <a:off x="1268" y="1824"/>
              <a:ext cx="266" cy="298"/>
              <a:chOff x="1414" y="1776"/>
              <a:chExt cx="266" cy="298"/>
            </a:xfrm>
          </p:grpSpPr>
          <p:grpSp>
            <p:nvGrpSpPr>
              <p:cNvPr id="3107" name="Group 63"/>
              <p:cNvGrpSpPr>
                <a:grpSpLocks/>
              </p:cNvGrpSpPr>
              <p:nvPr/>
            </p:nvGrpSpPr>
            <p:grpSpPr bwMode="auto">
              <a:xfrm>
                <a:off x="1414" y="1776"/>
                <a:ext cx="266" cy="298"/>
                <a:chOff x="1415" y="1276"/>
                <a:chExt cx="266" cy="298"/>
              </a:xfrm>
            </p:grpSpPr>
            <p:pic>
              <p:nvPicPr>
                <p:cNvPr id="3109" name="Picture 64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3110" name="Oval 65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FCF71A"/>
                    </a:gs>
                    <a:gs pos="100000">
                      <a:srgbClr val="908D0F"/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anose="020F0502020204030204" pitchFamily="34" charset="0"/>
                  </a:endParaRPr>
                </a:p>
              </p:txBody>
            </p:sp>
            <p:sp>
              <p:nvSpPr>
                <p:cNvPr id="3111" name="Oval 66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A09D11"/>
                    </a:gs>
                    <a:gs pos="100000">
                      <a:srgbClr val="FCF71A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anose="020F0502020204030204" pitchFamily="34" charset="0"/>
                  </a:endParaRPr>
                </a:p>
              </p:txBody>
            </p:sp>
            <p:pic>
              <p:nvPicPr>
                <p:cNvPr id="3112" name="Picture 67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sp>
            <p:nvSpPr>
              <p:cNvPr id="3108" name="Text Box 68"/>
              <p:cNvSpPr txBox="1">
                <a:spLocks noChangeArrowheads="1"/>
              </p:cNvSpPr>
              <p:nvPr/>
            </p:nvSpPr>
            <p:spPr bwMode="gray">
              <a:xfrm>
                <a:off x="1440" y="1792"/>
                <a:ext cx="196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ru-RU" b="1">
                    <a:solidFill>
                      <a:srgbClr val="FFFFFF"/>
                    </a:solidFill>
                    <a:latin typeface="Calibri" panose="020F0502020204030204" pitchFamily="34" charset="0"/>
                  </a:rPr>
                  <a:t>2</a:t>
                </a:r>
              </a:p>
            </p:txBody>
          </p:sp>
        </p:grpSp>
      </p:grpSp>
      <p:grpSp>
        <p:nvGrpSpPr>
          <p:cNvPr id="3077" name="Group 94"/>
          <p:cNvGrpSpPr>
            <a:grpSpLocks/>
          </p:cNvGrpSpPr>
          <p:nvPr/>
        </p:nvGrpSpPr>
        <p:grpSpPr bwMode="auto">
          <a:xfrm>
            <a:off x="2046288" y="3371850"/>
            <a:ext cx="5067300" cy="547688"/>
            <a:chOff x="1270" y="2247"/>
            <a:chExt cx="3192" cy="345"/>
          </a:xfrm>
        </p:grpSpPr>
        <p:sp>
          <p:nvSpPr>
            <p:cNvPr id="25" name="AutoShape 23"/>
            <p:cNvSpPr>
              <a:spLocks noChangeArrowheads="1"/>
            </p:cNvSpPr>
            <p:nvPr/>
          </p:nvSpPr>
          <p:spPr bwMode="gray">
            <a:xfrm>
              <a:off x="1422" y="2247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3095" name="Text Box 31"/>
            <p:cNvSpPr txBox="1">
              <a:spLocks noChangeArrowheads="1"/>
            </p:cNvSpPr>
            <p:nvPr/>
          </p:nvSpPr>
          <p:spPr bwMode="gray">
            <a:xfrm>
              <a:off x="1525" y="2295"/>
              <a:ext cx="263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200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grpSp>
          <p:nvGrpSpPr>
            <p:cNvPr id="3096" name="Group 69"/>
            <p:cNvGrpSpPr>
              <a:grpSpLocks/>
            </p:cNvGrpSpPr>
            <p:nvPr/>
          </p:nvGrpSpPr>
          <p:grpSpPr bwMode="auto">
            <a:xfrm>
              <a:off x="1270" y="2294"/>
              <a:ext cx="266" cy="298"/>
              <a:chOff x="1416" y="2246"/>
              <a:chExt cx="266" cy="298"/>
            </a:xfrm>
          </p:grpSpPr>
          <p:sp>
            <p:nvSpPr>
              <p:cNvPr id="3097" name="Text Box 70"/>
              <p:cNvSpPr txBox="1">
                <a:spLocks noChangeArrowheads="1"/>
              </p:cNvSpPr>
              <p:nvPr/>
            </p:nvSpPr>
            <p:spPr bwMode="gray">
              <a:xfrm>
                <a:off x="1435" y="2267"/>
                <a:ext cx="189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ru-RU" b="1">
                    <a:solidFill>
                      <a:srgbClr val="FFFFFF"/>
                    </a:solidFill>
                    <a:latin typeface="Calibri" panose="020F0502020204030204" pitchFamily="34" charset="0"/>
                  </a:rPr>
                  <a:t>3</a:t>
                </a:r>
              </a:p>
            </p:txBody>
          </p:sp>
          <p:grpSp>
            <p:nvGrpSpPr>
              <p:cNvPr id="3098" name="Group 71"/>
              <p:cNvGrpSpPr>
                <a:grpSpLocks/>
              </p:cNvGrpSpPr>
              <p:nvPr/>
            </p:nvGrpSpPr>
            <p:grpSpPr bwMode="auto">
              <a:xfrm>
                <a:off x="1416" y="2246"/>
                <a:ext cx="266" cy="298"/>
                <a:chOff x="1415" y="1276"/>
                <a:chExt cx="266" cy="298"/>
              </a:xfrm>
            </p:grpSpPr>
            <p:pic>
              <p:nvPicPr>
                <p:cNvPr id="3100" name="Picture 72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3101" name="Oval 73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10E470"/>
                    </a:gs>
                    <a:gs pos="100000">
                      <a:srgbClr val="098340"/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anose="020F0502020204030204" pitchFamily="34" charset="0"/>
                  </a:endParaRPr>
                </a:p>
              </p:txBody>
            </p:sp>
            <p:sp>
              <p:nvSpPr>
                <p:cNvPr id="3102" name="Oval 74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0A9147"/>
                    </a:gs>
                    <a:gs pos="100000">
                      <a:srgbClr val="10E470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anose="020F0502020204030204" pitchFamily="34" charset="0"/>
                  </a:endParaRPr>
                </a:p>
              </p:txBody>
            </p:sp>
            <p:pic>
              <p:nvPicPr>
                <p:cNvPr id="3103" name="Picture 75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sp>
            <p:nvSpPr>
              <p:cNvPr id="3099" name="Text Box 76"/>
              <p:cNvSpPr txBox="1">
                <a:spLocks noChangeArrowheads="1"/>
              </p:cNvSpPr>
              <p:nvPr/>
            </p:nvSpPr>
            <p:spPr bwMode="gray">
              <a:xfrm>
                <a:off x="1442" y="2262"/>
                <a:ext cx="189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ru-RU" b="1">
                    <a:solidFill>
                      <a:srgbClr val="FFFFFF"/>
                    </a:solidFill>
                    <a:latin typeface="Calibri" panose="020F0502020204030204" pitchFamily="34" charset="0"/>
                  </a:rPr>
                  <a:t>3</a:t>
                </a:r>
              </a:p>
            </p:txBody>
          </p:sp>
        </p:grpSp>
      </p:grpSp>
      <p:grpSp>
        <p:nvGrpSpPr>
          <p:cNvPr id="3078" name="Group 95"/>
          <p:cNvGrpSpPr>
            <a:grpSpLocks/>
          </p:cNvGrpSpPr>
          <p:nvPr/>
        </p:nvGrpSpPr>
        <p:grpSpPr bwMode="auto">
          <a:xfrm>
            <a:off x="2063750" y="4124325"/>
            <a:ext cx="5070475" cy="547688"/>
            <a:chOff x="1268" y="2727"/>
            <a:chExt cx="3194" cy="345"/>
          </a:xfrm>
        </p:grpSpPr>
        <p:sp>
          <p:nvSpPr>
            <p:cNvPr id="36" name="AutoShape 33"/>
            <p:cNvSpPr>
              <a:spLocks noChangeArrowheads="1"/>
            </p:cNvSpPr>
            <p:nvPr/>
          </p:nvSpPr>
          <p:spPr bwMode="gray">
            <a:xfrm>
              <a:off x="1422" y="2727"/>
              <a:ext cx="3040" cy="334"/>
            </a:xfrm>
            <a:prstGeom prst="roundRect">
              <a:avLst>
                <a:gd name="adj" fmla="val 50000"/>
              </a:avLst>
            </a:prstGeom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wrap="none" anchor="ctr"/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ru-RU"/>
            </a:p>
          </p:txBody>
        </p:sp>
        <p:sp>
          <p:nvSpPr>
            <p:cNvPr id="3085" name="Text Box 41"/>
            <p:cNvSpPr txBox="1">
              <a:spLocks noChangeArrowheads="1"/>
            </p:cNvSpPr>
            <p:nvPr/>
          </p:nvSpPr>
          <p:spPr bwMode="gray">
            <a:xfrm>
              <a:off x="1525" y="2775"/>
              <a:ext cx="2633" cy="2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/>
              <a:endParaRPr lang="ru-RU" altLang="ru-RU" sz="2000">
                <a:solidFill>
                  <a:srgbClr val="000000"/>
                </a:solidFill>
                <a:latin typeface="Calibri" panose="020F0502020204030204" pitchFamily="34" charset="0"/>
              </a:endParaRPr>
            </a:p>
          </p:txBody>
        </p:sp>
        <p:grpSp>
          <p:nvGrpSpPr>
            <p:cNvPr id="3086" name="Group 77"/>
            <p:cNvGrpSpPr>
              <a:grpSpLocks/>
            </p:cNvGrpSpPr>
            <p:nvPr/>
          </p:nvGrpSpPr>
          <p:grpSpPr bwMode="auto">
            <a:xfrm>
              <a:off x="1268" y="2774"/>
              <a:ext cx="266" cy="298"/>
              <a:chOff x="1414" y="2726"/>
              <a:chExt cx="266" cy="298"/>
            </a:xfrm>
          </p:grpSpPr>
          <p:sp>
            <p:nvSpPr>
              <p:cNvPr id="3087" name="Text Box 78"/>
              <p:cNvSpPr txBox="1">
                <a:spLocks noChangeArrowheads="1"/>
              </p:cNvSpPr>
              <p:nvPr/>
            </p:nvSpPr>
            <p:spPr bwMode="gray">
              <a:xfrm>
                <a:off x="1435" y="2748"/>
                <a:ext cx="189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ru-RU" b="1">
                    <a:solidFill>
                      <a:srgbClr val="FFFFFF"/>
                    </a:solidFill>
                    <a:latin typeface="Calibri" panose="020F0502020204030204" pitchFamily="34" charset="0"/>
                  </a:rPr>
                  <a:t>4</a:t>
                </a:r>
              </a:p>
            </p:txBody>
          </p:sp>
          <p:grpSp>
            <p:nvGrpSpPr>
              <p:cNvPr id="3088" name="Group 79"/>
              <p:cNvGrpSpPr>
                <a:grpSpLocks/>
              </p:cNvGrpSpPr>
              <p:nvPr/>
            </p:nvGrpSpPr>
            <p:grpSpPr bwMode="auto">
              <a:xfrm>
                <a:off x="1414" y="2726"/>
                <a:ext cx="266" cy="298"/>
                <a:chOff x="1415" y="1276"/>
                <a:chExt cx="266" cy="298"/>
              </a:xfrm>
            </p:grpSpPr>
            <p:pic>
              <p:nvPicPr>
                <p:cNvPr id="3090" name="Picture 80" descr="Picture2"/>
                <p:cNvPicPr>
                  <a:picLocks noChangeAspect="1" noChangeArrowheads="1"/>
                </p:cNvPicPr>
                <p:nvPr/>
              </p:nvPicPr>
              <p:blipFill>
                <a:blip r:embed="rId2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34" y="1521"/>
                  <a:ext cx="230" cy="53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  <p:sp>
              <p:nvSpPr>
                <p:cNvPr id="3091" name="Oval 81"/>
                <p:cNvSpPr>
                  <a:spLocks noChangeArrowheads="1"/>
                </p:cNvSpPr>
                <p:nvPr/>
              </p:nvSpPr>
              <p:spPr bwMode="gray">
                <a:xfrm flipH="1">
                  <a:off x="1415" y="1276"/>
                  <a:ext cx="266" cy="266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CA55F9"/>
                    </a:gs>
                    <a:gs pos="100000">
                      <a:srgbClr val="74318F"/>
                    </a:gs>
                  </a:gsLst>
                  <a:path path="rect">
                    <a:fillToRect t="100000" r="100000"/>
                  </a:path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anose="020F0502020204030204" pitchFamily="34" charset="0"/>
                  </a:endParaRPr>
                </a:p>
              </p:txBody>
            </p:sp>
            <p:sp>
              <p:nvSpPr>
                <p:cNvPr id="3092" name="Oval 82"/>
                <p:cNvSpPr>
                  <a:spLocks noChangeArrowheads="1"/>
                </p:cNvSpPr>
                <p:nvPr/>
              </p:nvSpPr>
              <p:spPr bwMode="gray">
                <a:xfrm flipH="1">
                  <a:off x="1422" y="1282"/>
                  <a:ext cx="254" cy="254"/>
                </a:xfrm>
                <a:prstGeom prst="ellipse">
                  <a:avLst/>
                </a:prstGeom>
                <a:gradFill rotWithShape="0">
                  <a:gsLst>
                    <a:gs pos="0">
                      <a:srgbClr val="80369E"/>
                    </a:gs>
                    <a:gs pos="100000">
                      <a:srgbClr val="CA55F9">
                        <a:alpha val="85001"/>
                      </a:srgbClr>
                    </a:gs>
                  </a:gsLst>
                  <a:lin ang="18900000" scaled="1"/>
                </a:gra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wrap="none" anchor="ctr"/>
                <a:lstStyle>
                  <a:lvl1pPr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1pPr>
                  <a:lvl2pPr marL="742950" indent="-28575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2pPr>
                  <a:lvl3pPr marL="11430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3pPr>
                  <a:lvl4pPr marL="16002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4pPr>
                  <a:lvl5pPr marL="2057400" indent="-228600" eaLnBrk="0" hangingPunct="0"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tx1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defRPr>
                  </a:lvl9pPr>
                </a:lstStyle>
                <a:p>
                  <a:pPr eaLnBrk="1" hangingPunct="1"/>
                  <a:endParaRPr lang="ru-RU" altLang="ru-RU">
                    <a:latin typeface="Calibri" panose="020F0502020204030204" pitchFamily="34" charset="0"/>
                  </a:endParaRPr>
                </a:p>
              </p:txBody>
            </p:sp>
            <p:pic>
              <p:nvPicPr>
                <p:cNvPr id="3093" name="Picture 83" descr="Picture1"/>
                <p:cNvPicPr>
                  <a:picLocks noChangeAspect="1" noChangeArrowheads="1"/>
                </p:cNvPicPr>
                <p:nvPr/>
              </p:nvPicPr>
              <p:blipFill>
                <a:blip r:embed="rId3" cstate="print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496" y="1278"/>
                  <a:ext cx="174" cy="17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</p:pic>
          </p:grpSp>
          <p:sp>
            <p:nvSpPr>
              <p:cNvPr id="3089" name="Text Box 84"/>
              <p:cNvSpPr txBox="1">
                <a:spLocks noChangeArrowheads="1"/>
              </p:cNvSpPr>
              <p:nvPr/>
            </p:nvSpPr>
            <p:spPr bwMode="gray">
              <a:xfrm>
                <a:off x="1440" y="2742"/>
                <a:ext cx="189" cy="231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/>
                <a:r>
                  <a:rPr lang="en-US" altLang="ru-RU" b="1">
                    <a:solidFill>
                      <a:srgbClr val="FFFFFF"/>
                    </a:solidFill>
                    <a:latin typeface="Calibri" panose="020F0502020204030204" pitchFamily="34" charset="0"/>
                  </a:rPr>
                  <a:t>4</a:t>
                </a:r>
              </a:p>
            </p:txBody>
          </p:sp>
        </p:grpSp>
      </p:grpSp>
      <p:pic>
        <p:nvPicPr>
          <p:cNvPr id="3079" name="Picture 9" descr="логотип МИСиС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88"/>
            <a:ext cx="2181225" cy="9223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416" name="Rectangle 56"/>
          <p:cNvSpPr>
            <a:spLocks noChangeArrowheads="1"/>
          </p:cNvSpPr>
          <p:nvPr/>
        </p:nvSpPr>
        <p:spPr bwMode="auto">
          <a:xfrm>
            <a:off x="2390775" y="1806575"/>
            <a:ext cx="5972175" cy="56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ru-RU" sz="13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Определение коррупции на международном уровне и </a:t>
            </a:r>
          </a:p>
          <a:p>
            <a:pPr>
              <a:defRPr/>
            </a:pPr>
            <a:r>
              <a:rPr lang="ru-RU" sz="13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общие причины ее существования;</a:t>
            </a:r>
            <a:r>
              <a:rPr lang="ru-RU"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15417" name="Rectangle 57"/>
          <p:cNvSpPr>
            <a:spLocks noChangeArrowheads="1"/>
          </p:cNvSpPr>
          <p:nvPr/>
        </p:nvSpPr>
        <p:spPr bwMode="auto">
          <a:xfrm>
            <a:off x="2481263" y="2636838"/>
            <a:ext cx="461962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ru-RU" sz="13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Влияние международного права на развитие </a:t>
            </a:r>
          </a:p>
          <a:p>
            <a:pPr>
              <a:defRPr/>
            </a:pPr>
            <a:r>
              <a:rPr lang="ru-RU" sz="13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антикоррупционного комплаенс-контроля;</a:t>
            </a:r>
            <a:r>
              <a:rPr lang="ru-RU" sz="1300" dirty="0"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15418" name="Rectangle 58"/>
          <p:cNvSpPr>
            <a:spLocks noChangeArrowheads="1"/>
          </p:cNvSpPr>
          <p:nvPr/>
        </p:nvSpPr>
        <p:spPr bwMode="auto">
          <a:xfrm>
            <a:off x="2503488" y="3381375"/>
            <a:ext cx="483076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ru-RU" sz="13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Правовое регулирование антикоррупционного </a:t>
            </a:r>
          </a:p>
          <a:p>
            <a:pPr>
              <a:defRPr/>
            </a:pPr>
            <a:r>
              <a:rPr lang="ru-RU" sz="13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комплаенс-контроля в России;</a:t>
            </a:r>
            <a:r>
              <a:rPr lang="ru-RU" sz="1300" dirty="0">
                <a:latin typeface="Arial" charset="0"/>
                <a:cs typeface="Arial" charset="0"/>
              </a:rPr>
              <a:t> </a:t>
            </a:r>
          </a:p>
        </p:txBody>
      </p:sp>
      <p:sp>
        <p:nvSpPr>
          <p:cNvPr id="15419" name="Rectangle 59"/>
          <p:cNvSpPr>
            <a:spLocks noChangeArrowheads="1"/>
          </p:cNvSpPr>
          <p:nvPr/>
        </p:nvSpPr>
        <p:spPr bwMode="auto">
          <a:xfrm>
            <a:off x="2524125" y="4141788"/>
            <a:ext cx="426402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>
              <a:defRPr/>
            </a:pPr>
            <a:r>
              <a:rPr lang="ru-RU" sz="13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Понятие коррупционных преступлений и </a:t>
            </a:r>
          </a:p>
          <a:p>
            <a:pPr>
              <a:defRPr/>
            </a:pPr>
            <a:r>
              <a:rPr lang="ru-RU" sz="1300" b="1"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  <a:cs typeface="Arial" charset="0"/>
              </a:rPr>
              <a:t>ответственность за их совершение в РФ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Заголовок 1"/>
          <p:cNvSpPr>
            <a:spLocks noGrp="1"/>
          </p:cNvSpPr>
          <p:nvPr>
            <p:ph type="ctrTitle"/>
          </p:nvPr>
        </p:nvSpPr>
        <p:spPr>
          <a:xfrm>
            <a:off x="1130300" y="261938"/>
            <a:ext cx="7772400" cy="1135062"/>
          </a:xfrm>
        </p:spPr>
        <p:txBody>
          <a:bodyPr/>
          <a:lstStyle/>
          <a:p>
            <a:pPr eaLnBrk="1" hangingPunct="1"/>
            <a:r>
              <a:rPr lang="ru-RU" altLang="ru-RU" sz="1800" b="1" u="sng" dirty="0" smtClean="0">
                <a:solidFill>
                  <a:srgbClr val="52525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1800" b="1" u="sng" dirty="0" smtClean="0">
                <a:solidFill>
                  <a:srgbClr val="525252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000" u="sng" dirty="0" smtClean="0">
                <a:solidFill>
                  <a:srgbClr val="52525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Определение коррупции на международном уровне и общие причины ее существования</a:t>
            </a:r>
            <a:r>
              <a:rPr lang="ru-RU" altLang="ru-RU" sz="1800" dirty="0" smtClean="0"/>
              <a:t/>
            </a:r>
            <a:br>
              <a:rPr lang="ru-RU" altLang="ru-RU" sz="1800" dirty="0" smtClean="0"/>
            </a:br>
            <a:endParaRPr lang="ru-RU" alt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09550" y="1168400"/>
            <a:ext cx="8712200" cy="4592638"/>
          </a:xfrm>
        </p:spPr>
        <p:txBody>
          <a:bodyPr/>
          <a:lstStyle/>
          <a:p>
            <a:pPr algn="just" eaLnBrk="1" hangingPunct="1">
              <a:buFont typeface="Arial" charset="0"/>
              <a:buNone/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На международном уровне общее определение коррупции содержится в </a:t>
            </a:r>
            <a:r>
              <a:rPr lang="ru-RU" sz="20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Конвенции ООН против транснациональной организованной преступности 2000 г.</a:t>
            </a:r>
          </a:p>
          <a:p>
            <a:pPr eaLnBrk="1" hangingPunct="1">
              <a:buFont typeface="Arial" charset="0"/>
              <a:buNone/>
              <a:defRPr/>
            </a:pP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В соответствии </a:t>
            </a:r>
            <a:r>
              <a:rPr lang="ru-RU" sz="2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со ст. 8 Конвенции</a:t>
            </a:r>
            <a:r>
              <a:rPr lang="ru-RU" sz="2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pitchFamily="34" charset="0"/>
                <a:cs typeface="Arial" pitchFamily="34" charset="0"/>
              </a:rPr>
              <a:t>, устанавливающей обязательства государств-участников по криминализации коррупции, под коррупцией понимается:</a:t>
            </a:r>
          </a:p>
          <a:p>
            <a:pPr algn="just" eaLnBrk="1" hangingPunct="1">
              <a:buFont typeface="Wingdings" pitchFamily="2" charset="2"/>
              <a:buChar char="ü"/>
              <a:defRPr/>
            </a:pPr>
            <a:r>
              <a:rPr lang="ru-RU" sz="1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обещание, предложение или предоставление 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публичному должностному лицу, </a:t>
            </a: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лично или через посредников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, какого-либо неправомерного преимущества для самого должностного лица или иного физического или юридического лица, с тем чтобы это должностное лицо совершило какое-либо действие (бездействие) </a:t>
            </a:r>
            <a:r>
              <a:rPr lang="ru-RU" sz="18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при выполнении своих должностных обязанностей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;</a:t>
            </a:r>
            <a:endParaRPr lang="ru-RU" sz="1800" dirty="0" smtClean="0"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buFont typeface="Wingdings" pitchFamily="2" charset="2"/>
              <a:buChar char="ü"/>
              <a:defRPr/>
            </a:pPr>
            <a:r>
              <a:rPr lang="ru-RU" sz="1800" b="1" i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вымогательство или принятие</a:t>
            </a:r>
            <a:r>
              <a:rPr lang="ru-RU" sz="1800" i="1" dirty="0" smtClean="0">
                <a:latin typeface="Arial" pitchFamily="34" charset="0"/>
                <a:cs typeface="Arial" pitchFamily="34" charset="0"/>
              </a:rPr>
              <a:t> публичным должностным лицом, лично или через посредников, какого-либо неправомерного преимущества для самого должностного лица или иного физического или юридического лица, с тем чтобы это должностное лицо совершило какое-либо действие (бездействие) при выполнении своих должностных обязанностей.</a:t>
            </a:r>
            <a:endParaRPr lang="ru-RU" sz="1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100" name="Picture 9" descr="логотип МИСи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88"/>
            <a:ext cx="1862138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ctrTitle"/>
          </p:nvPr>
        </p:nvSpPr>
        <p:spPr>
          <a:xfrm>
            <a:off x="1371600" y="457200"/>
            <a:ext cx="7772400" cy="1044575"/>
          </a:xfrm>
        </p:spPr>
        <p:txBody>
          <a:bodyPr/>
          <a:lstStyle/>
          <a:p>
            <a:pPr eaLnBrk="1" hangingPunct="1"/>
            <a:r>
              <a:rPr lang="ru-RU" altLang="ru-RU" sz="180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180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180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180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180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180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180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180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180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180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1800" smtClean="0">
                <a:latin typeface="Arial" panose="020B0604020202020204" pitchFamily="34" charset="0"/>
                <a:cs typeface="Arial" panose="020B0604020202020204" pitchFamily="34" charset="0"/>
              </a:rPr>
              <a:t>В </a:t>
            </a:r>
            <a:r>
              <a:rPr lang="ru-RU" altLang="ru-RU" sz="1800" b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Конвенции ООН против коррупции 2003 г. </a:t>
            </a:r>
            <a:r>
              <a:rPr lang="ru-RU" altLang="ru-RU" sz="1800" smtClean="0">
                <a:latin typeface="Arial" panose="020B0604020202020204" pitchFamily="34" charset="0"/>
                <a:cs typeface="Arial" panose="020B0604020202020204" pitchFamily="34" charset="0"/>
              </a:rPr>
              <a:t>приводится перечень деяний, которые государства - участники Конвенции обязуются криминализовать в национальном уголовном законодательстве. </a:t>
            </a:r>
            <a:r>
              <a:rPr lang="ru-RU" altLang="ru-RU" sz="1800" smtClean="0"/>
              <a:t/>
            </a:r>
            <a:br>
              <a:rPr lang="ru-RU" altLang="ru-RU" sz="1800" smtClean="0"/>
            </a:br>
            <a:r>
              <a:rPr lang="ru-RU" altLang="ru-RU" sz="1800" smtClean="0"/>
              <a:t/>
            </a:r>
            <a:br>
              <a:rPr lang="ru-RU" altLang="ru-RU" sz="1800" smtClean="0"/>
            </a:br>
            <a:endParaRPr lang="ru-RU" altLang="ru-RU" sz="180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09550" y="1136650"/>
            <a:ext cx="8712200" cy="5421313"/>
          </a:xfrm>
        </p:spPr>
        <p:txBody>
          <a:bodyPr/>
          <a:lstStyle/>
          <a:p>
            <a:pPr algn="just" eaLnBrk="1" hangingPunct="1">
              <a:buFont typeface="Arial" charset="0"/>
              <a:buNone/>
              <a:defRPr/>
            </a:pPr>
            <a:r>
              <a:rPr lang="ru-RU" sz="18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 ним относятся: 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подкуп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 национальных и иностранных публичных должностных лиц и должностных лиц публичных международных организаций; 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хищение,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 неправомерное присвоение или иное нецелевое использование имущества публичным должностным лицом; 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злоупотребление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 влиянием в корыстных целях; 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злоупотребление служебным положением; 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незаконное обогащение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подкуп в частном секторе; 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хищение имущества в частном секторе, находящегося в ведении лица в силу его служебного положения; 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легализация преступных доходов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; 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ru-RU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сокрытие или непрерывное удержание имущества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>, если лицу известно, что оно получено в результате совершения коррупционного преступления      ;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ru-RU" sz="1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ru-RU" sz="18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воспрепятствование </a:t>
            </a:r>
            <a:r>
              <a:rPr lang="ru-RU" sz="1800" b="1" dirty="0" smtClean="0">
                <a:latin typeface="Arial" pitchFamily="34" charset="0"/>
                <a:cs typeface="Arial" pitchFamily="34" charset="0"/>
              </a:rPr>
              <a:t>осуществлению правосудия.</a:t>
            </a:r>
          </a:p>
          <a:p>
            <a:pPr algn="just" eaLnBrk="1" hangingPunct="1">
              <a:buFont typeface="Arial" charset="0"/>
              <a:buNone/>
              <a:defRPr/>
            </a:pPr>
            <a:endParaRPr lang="ru-RU" sz="1800" dirty="0">
              <a:solidFill>
                <a:schemeClr val="tx1">
                  <a:lumMod val="85000"/>
                  <a:lumOff val="1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4" name="Picture 9" descr="логотип МИСи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88"/>
            <a:ext cx="1862138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ctrTitle"/>
          </p:nvPr>
        </p:nvSpPr>
        <p:spPr>
          <a:xfrm>
            <a:off x="1371600" y="247650"/>
            <a:ext cx="7772400" cy="1254125"/>
          </a:xfrm>
        </p:spPr>
        <p:txBody>
          <a:bodyPr/>
          <a:lstStyle/>
          <a:p>
            <a:pPr eaLnBrk="1" hangingPunct="1">
              <a:defRPr/>
            </a:pPr>
            <a:r>
              <a:rPr lang="ru-RU" sz="1800" dirty="0" smtClean="0">
                <a:latin typeface="Arial" charset="0"/>
                <a:cs typeface="Arial" charset="0"/>
              </a:rPr>
              <a:t/>
            </a:r>
            <a:br>
              <a:rPr lang="ru-RU" sz="1800" dirty="0" smtClean="0">
                <a:latin typeface="Arial" charset="0"/>
                <a:cs typeface="Arial" charset="0"/>
              </a:rPr>
            </a:br>
            <a:r>
              <a:rPr lang="ru-RU" sz="1800" dirty="0" smtClean="0">
                <a:latin typeface="Arial" charset="0"/>
                <a:cs typeface="Arial" charset="0"/>
              </a:rPr>
              <a:t/>
            </a:r>
            <a:br>
              <a:rPr lang="ru-RU" sz="1800" dirty="0" smtClean="0">
                <a:latin typeface="Arial" charset="0"/>
                <a:cs typeface="Arial" charset="0"/>
              </a:rPr>
            </a:br>
            <a:r>
              <a:rPr lang="ru-RU" sz="1800" dirty="0" smtClean="0">
                <a:latin typeface="Arial" charset="0"/>
                <a:cs typeface="Arial" charset="0"/>
              </a:rPr>
              <a:t/>
            </a:r>
            <a:br>
              <a:rPr lang="ru-RU" sz="1800" dirty="0" smtClean="0">
                <a:latin typeface="Arial" charset="0"/>
                <a:cs typeface="Arial" charset="0"/>
              </a:rPr>
            </a:br>
            <a:r>
              <a:rPr lang="ru-RU" sz="1800" dirty="0" smtClean="0">
                <a:latin typeface="Arial" charset="0"/>
                <a:cs typeface="Arial" charset="0"/>
              </a:rPr>
              <a:t/>
            </a:r>
            <a:br>
              <a:rPr lang="ru-RU" sz="1800" dirty="0" smtClean="0">
                <a:latin typeface="Arial" charset="0"/>
                <a:cs typeface="Arial" charset="0"/>
              </a:rPr>
            </a:br>
            <a:r>
              <a:rPr lang="ru-RU" sz="1800" dirty="0" smtClean="0">
                <a:latin typeface="Arial" charset="0"/>
                <a:cs typeface="Arial" charset="0"/>
              </a:rPr>
              <a:t/>
            </a:r>
            <a:br>
              <a:rPr lang="ru-RU" sz="1800" dirty="0" smtClean="0">
                <a:latin typeface="Arial" charset="0"/>
                <a:cs typeface="Arial" charset="0"/>
              </a:rPr>
            </a:br>
            <a:r>
              <a:rPr lang="ru-RU" sz="18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sz="24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Основными направлениями противодействия коррупции традиционно являются: </a:t>
            </a: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 smtClean="0">
              <a:latin typeface="Arial" charset="0"/>
              <a:cs typeface="Arial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09550" y="1136650"/>
            <a:ext cx="8712200" cy="5421313"/>
          </a:xfrm>
        </p:spPr>
        <p:txBody>
          <a:bodyPr/>
          <a:lstStyle/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ru-RU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установление уголовной ответственности физических лиц за совершение преступлений коррупционной направленности;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установление обязанностей и ограничений для государственных и муниципальных служащих; 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декларирование доходов и имущества государственных и муниципальных служащих и членов их семей, а также контроль за соотношением доходов и расходов; 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меры по контролю за использованием бюджетных средств и средств внебюджетных фондов; </a:t>
            </a:r>
          </a:p>
          <a:p>
            <a:pPr algn="just" eaLnBrk="1" hangingPunct="1">
              <a:buFont typeface="Wingdings" pitchFamily="2" charset="2"/>
              <a:buChar char="Ø"/>
              <a:defRPr/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антикоррупционная экспертиза проектов законодательных и нормативных правовых актов.</a:t>
            </a:r>
            <a:endParaRPr lang="ru-RU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8" name="Picture 9" descr="логотип МИСи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41288"/>
            <a:ext cx="1862138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ctrTitle"/>
          </p:nvPr>
        </p:nvSpPr>
        <p:spPr>
          <a:xfrm>
            <a:off x="1371600" y="182563"/>
            <a:ext cx="7772400" cy="1855787"/>
          </a:xfrm>
        </p:spPr>
        <p:txBody>
          <a:bodyPr/>
          <a:lstStyle/>
          <a:p>
            <a:pPr eaLnBrk="1" hangingPunct="1"/>
            <a:r>
              <a:rPr lang="ru-RU" alt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ru-RU" alt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18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000" b="1" u="sng" dirty="0" smtClean="0">
                <a:solidFill>
                  <a:srgbClr val="173A8D"/>
                </a:solidFill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2000" b="1" u="sng" dirty="0" smtClean="0">
                <a:solidFill>
                  <a:srgbClr val="173A8D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2400" dirty="0" smtClean="0">
                <a:solidFill>
                  <a:srgbClr val="173A8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altLang="ru-RU" sz="2400" u="sng" dirty="0" smtClean="0">
                <a:solidFill>
                  <a:srgbClr val="173A8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Влияние международного права на развитие антикоррупционного </a:t>
            </a:r>
            <a:r>
              <a:rPr lang="ru-RU" altLang="ru-RU" sz="2400" u="sng" dirty="0" err="1" smtClean="0">
                <a:solidFill>
                  <a:srgbClr val="173A8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комплаенс</a:t>
            </a:r>
            <a:r>
              <a:rPr lang="ru-RU" altLang="ru-RU" sz="2400" u="sng" dirty="0" smtClean="0">
                <a:solidFill>
                  <a:srgbClr val="173A8D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-контроля </a:t>
            </a:r>
            <a:r>
              <a:rPr lang="ru-RU" altLang="ru-RU" sz="2400" u="sng" dirty="0" smtClean="0">
                <a:solidFill>
                  <a:srgbClr val="52525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ru-RU" altLang="ru-RU" sz="2400" u="sng" dirty="0" smtClean="0">
                <a:solidFill>
                  <a:srgbClr val="52525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altLang="ru-RU" sz="1800" dirty="0" smtClean="0"/>
              <a:t/>
            </a:r>
            <a:br>
              <a:rPr lang="ru-RU" altLang="ru-RU" sz="1800" dirty="0" smtClean="0"/>
            </a:br>
            <a:r>
              <a:rPr lang="ru-RU" altLang="ru-RU" sz="1800" dirty="0" smtClean="0"/>
              <a:t/>
            </a:r>
            <a:br>
              <a:rPr lang="ru-RU" altLang="ru-RU" sz="1800" dirty="0" smtClean="0"/>
            </a:br>
            <a:endParaRPr lang="ru-RU" altLang="ru-RU" sz="18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09550" y="1423988"/>
            <a:ext cx="8712200" cy="5133975"/>
          </a:xfrm>
        </p:spPr>
        <p:txBody>
          <a:bodyPr/>
          <a:lstStyle/>
          <a:p>
            <a:pPr eaLnBrk="1" hangingPunct="1">
              <a:buFont typeface="Arial" charset="0"/>
              <a:buNone/>
              <a:defRPr/>
            </a:pP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Термин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«комплаенс»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или </a:t>
            </a:r>
            <a:r>
              <a:rPr lang="ru-RU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«комплаенс-контроль» </a:t>
            </a:r>
            <a:r>
              <a:rPr lang="ru-RU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возник в англосаксонской правовой системе.</a:t>
            </a:r>
          </a:p>
          <a:p>
            <a:pPr algn="just" eaLnBrk="1" hangingPunct="1">
              <a:buFont typeface="Arial" charset="0"/>
              <a:buNone/>
              <a:defRPr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Буквальный перевод на русский язык слова «комплаенс» как «соответствие чему-либо».</a:t>
            </a:r>
          </a:p>
          <a:p>
            <a:pPr algn="just" eaLnBrk="1" hangingPunct="1">
              <a:buFont typeface="Arial" charset="0"/>
              <a:buNone/>
              <a:defRPr/>
            </a:pP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Комплаенс означает соблюдение положений законодательства, стандартов и выполнение других важных предписаний. </a:t>
            </a:r>
          </a:p>
          <a:p>
            <a:pPr algn="just" eaLnBrk="1" hangingPunct="1">
              <a:buFont typeface="Arial" charset="0"/>
              <a:buNone/>
              <a:defRPr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Комплаенс позволяет компаниям избежать возможной ответственности путем следования всем существенным для их деятельности правовым нормам. </a:t>
            </a:r>
          </a:p>
          <a:p>
            <a:pPr algn="just" eaLnBrk="1" hangingPunct="1">
              <a:buFont typeface="Arial" charset="0"/>
              <a:buNone/>
              <a:defRPr/>
            </a:pP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В определенной степени под </a:t>
            </a:r>
            <a:r>
              <a:rPr lang="ru-RU" sz="2000" b="1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комплаенсом</a:t>
            </a:r>
            <a:r>
              <a:rPr lang="ru-RU" sz="2000" dirty="0" smtClean="0">
                <a:solidFill>
                  <a:schemeClr val="bg2">
                    <a:lumMod val="25000"/>
                  </a:schemeClr>
                </a:solidFill>
                <a:latin typeface="Arial" pitchFamily="34" charset="0"/>
                <a:cs typeface="Arial" pitchFamily="34" charset="0"/>
              </a:rPr>
              <a:t> понимается </a:t>
            </a:r>
            <a:r>
              <a:rPr lang="ru-RU" sz="2000" i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организационная модель, включающая процессы и системы, обеспечивающие соблюдение законодательства, внутренних стандартов и основных требований владельцев и акционеров компаний.</a:t>
            </a:r>
          </a:p>
          <a:p>
            <a:pPr algn="just" eaLnBrk="1" hangingPunct="1">
              <a:buFont typeface="Arial" charset="0"/>
              <a:buNone/>
              <a:defRPr/>
            </a:pPr>
            <a:endParaRPr lang="ru-RU" sz="2000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algn="just" eaLnBrk="1" hangingPunct="1">
              <a:buFont typeface="Arial" charset="0"/>
              <a:buNone/>
              <a:defRPr/>
            </a:pPr>
            <a:endParaRPr lang="ru-RU" dirty="0" smtClean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charset="0"/>
              <a:buNone/>
              <a:defRPr/>
            </a:pPr>
            <a:endParaRPr lang="ru-RU" dirty="0">
              <a:solidFill>
                <a:schemeClr val="bg2">
                  <a:lumMod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172" name="Picture 9" descr="логотип МИСи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9550"/>
            <a:ext cx="1862138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ctrTitle"/>
          </p:nvPr>
        </p:nvSpPr>
        <p:spPr>
          <a:xfrm>
            <a:off x="1371600" y="822325"/>
            <a:ext cx="7772400" cy="1698625"/>
          </a:xfrm>
        </p:spPr>
        <p:txBody>
          <a:bodyPr/>
          <a:lstStyle/>
          <a:p>
            <a:pPr eaLnBrk="1" hangingPunct="1">
              <a:defRPr/>
            </a:pPr>
            <a:r>
              <a:rPr lang="ru-RU" sz="1800" dirty="0" smtClean="0">
                <a:latin typeface="Arial" charset="0"/>
                <a:cs typeface="Arial" charset="0"/>
              </a:rPr>
              <a:t/>
            </a:r>
            <a:br>
              <a:rPr lang="ru-RU" sz="1800" dirty="0" smtClean="0">
                <a:latin typeface="Arial" charset="0"/>
                <a:cs typeface="Arial" charset="0"/>
              </a:rPr>
            </a:br>
            <a:r>
              <a:rPr lang="ru-RU" sz="1800" dirty="0" smtClean="0">
                <a:latin typeface="Arial" charset="0"/>
                <a:cs typeface="Arial" charset="0"/>
              </a:rPr>
              <a:t/>
            </a:r>
            <a:br>
              <a:rPr lang="ru-RU" sz="1800" dirty="0" smtClean="0">
                <a:latin typeface="Arial" charset="0"/>
                <a:cs typeface="Arial" charset="0"/>
              </a:rPr>
            </a:br>
            <a:r>
              <a:rPr lang="ru-RU" sz="1800" dirty="0" smtClean="0">
                <a:latin typeface="Arial" charset="0"/>
                <a:cs typeface="Arial" charset="0"/>
              </a:rPr>
              <a:t/>
            </a:r>
            <a:br>
              <a:rPr lang="ru-RU" sz="1800" dirty="0" smtClean="0">
                <a:latin typeface="Arial" charset="0"/>
                <a:cs typeface="Arial" charset="0"/>
              </a:rPr>
            </a:br>
            <a:r>
              <a:rPr lang="ru-RU" sz="1800" dirty="0" smtClean="0">
                <a:latin typeface="Arial" charset="0"/>
                <a:cs typeface="Arial" charset="0"/>
              </a:rPr>
              <a:t/>
            </a:r>
            <a:br>
              <a:rPr lang="ru-RU" sz="1800" dirty="0" smtClean="0">
                <a:latin typeface="Arial" charset="0"/>
                <a:cs typeface="Arial" charset="0"/>
              </a:rPr>
            </a:br>
            <a:r>
              <a:rPr lang="ru-RU" sz="1800" dirty="0" smtClean="0">
                <a:latin typeface="Arial" charset="0"/>
                <a:cs typeface="Arial" charset="0"/>
              </a:rPr>
              <a:t/>
            </a:r>
            <a:br>
              <a:rPr lang="ru-RU" sz="1800" dirty="0" smtClean="0">
                <a:latin typeface="Arial" charset="0"/>
                <a:cs typeface="Arial" charset="0"/>
              </a:rPr>
            </a:br>
            <a:r>
              <a:rPr lang="ru-RU" sz="1800" dirty="0" smtClean="0">
                <a:latin typeface="Arial" pitchFamily="34" charset="0"/>
                <a:cs typeface="Arial" pitchFamily="34" charset="0"/>
              </a:rPr>
              <a:t> </a:t>
            </a:r>
            <a:br>
              <a:rPr lang="ru-RU" sz="1800" dirty="0" smtClean="0">
                <a:latin typeface="Arial" pitchFamily="34" charset="0"/>
                <a:cs typeface="Arial" pitchFamily="34" charset="0"/>
              </a:rPr>
            </a:br>
            <a:r>
              <a:rPr lang="ru-RU" sz="1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800" dirty="0" smtClean="0">
                <a:latin typeface="Arial" pitchFamily="34" charset="0"/>
                <a:cs typeface="Arial" pitchFamily="34" charset="0"/>
              </a:rPr>
            </a:br>
            <a:r>
              <a:rPr lang="ru-RU" sz="1800" dirty="0" smtClean="0">
                <a:latin typeface="Arial" pitchFamily="34" charset="0"/>
                <a:cs typeface="Arial" pitchFamily="34" charset="0"/>
              </a:rPr>
              <a:t> </a:t>
            </a:r>
            <a:br>
              <a:rPr lang="ru-RU" sz="1800" dirty="0" smtClean="0">
                <a:latin typeface="Arial" pitchFamily="34" charset="0"/>
                <a:cs typeface="Arial" pitchFamily="34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ru-RU" sz="1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Хорошее описание комплаенса, отражающее его суть, выработано в Китае. </a:t>
            </a:r>
            <a:br>
              <a:rPr lang="ru-RU" sz="18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</a:br>
            <a:r>
              <a:rPr lang="ru-RU" sz="1800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В Справочнике по деловой этике указано, что в самом общем виде комплаенс понимается </a:t>
            </a:r>
            <a:r>
              <a:rPr lang="ru-RU" sz="1800" i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как состояние или действия в соответствии с установленными правилами, включая стандарты, спецификации, постановления или законы. </a:t>
            </a:r>
            <a:r>
              <a:rPr lang="ru-RU" sz="18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ru-RU" sz="1800" dirty="0" smtClean="0">
                <a:latin typeface="Arial" pitchFamily="34" charset="0"/>
                <a:cs typeface="Arial" pitchFamily="34" charset="0"/>
              </a:rPr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/>
            </a:r>
            <a:br>
              <a:rPr lang="ru-RU" sz="1800" dirty="0" smtClean="0"/>
            </a:br>
            <a:endParaRPr lang="ru-RU" sz="1800" dirty="0" smtClean="0">
              <a:latin typeface="Arial" charset="0"/>
              <a:cs typeface="Arial" charset="0"/>
            </a:endParaRPr>
          </a:p>
        </p:txBody>
      </p:sp>
      <p:pic>
        <p:nvPicPr>
          <p:cNvPr id="8195" name="Picture 9" descr="логотип МИСи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9550"/>
            <a:ext cx="1862138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444500" y="1985963"/>
            <a:ext cx="8334375" cy="3957637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ru-RU" sz="2000" dirty="0" smtClean="0">
                <a:latin typeface="Arial" pitchFamily="34" charset="0"/>
                <a:cs typeface="Arial" pitchFamily="34" charset="0"/>
              </a:rPr>
              <a:t>На уровне корпораций или организаций </a:t>
            </a:r>
            <a:r>
              <a:rPr lang="ru-RU" sz="2000" b="1" dirty="0" smtClean="0">
                <a:latin typeface="Arial" pitchFamily="34" charset="0"/>
                <a:cs typeface="Arial" pitchFamily="34" charset="0"/>
              </a:rPr>
              <a:t>комплаенс</a:t>
            </a:r>
            <a:r>
              <a:rPr lang="ru-RU" sz="2000" dirty="0" smtClean="0">
                <a:latin typeface="Arial" pitchFamily="34" charset="0"/>
                <a:cs typeface="Arial" pitchFamily="34" charset="0"/>
              </a:rPr>
              <a:t> представляет собой </a:t>
            </a:r>
            <a:r>
              <a:rPr lang="ru-RU" sz="2000" b="1" i="1" dirty="0" smtClean="0">
                <a:solidFill>
                  <a:schemeClr val="accent3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процесс управления, который позволяет определять применимые правила, оценивать состояние операций и потенциальные риски, а затем обеспечивать приложение усилий для обеспечения соответствия требованиям и при необходимости принимать корректирующие меры.</a:t>
            </a:r>
          </a:p>
          <a:p>
            <a:pPr algn="just">
              <a:buFont typeface="Arial" charset="0"/>
              <a:buNone/>
              <a:defRPr/>
            </a:pPr>
            <a:r>
              <a:rPr lang="ru-RU" sz="2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В компаниях наиболее широкое распространение получил комплаенс, направленный </a:t>
            </a:r>
            <a:r>
              <a:rPr lang="ru-RU" sz="20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на исполнение требований законодательства о противодействии легализации (отмыванию) доходов, полученных преступным путем, и финансированию терроризма, антикоррупционного законодательства, антимонопольного и налогового законодательства.</a:t>
            </a:r>
          </a:p>
          <a:p>
            <a:pPr>
              <a:buFont typeface="Arial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9" descr="логотип МИСи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9550"/>
            <a:ext cx="1862138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одзаголовок 5"/>
          <p:cNvSpPr>
            <a:spLocks noGrp="1"/>
          </p:cNvSpPr>
          <p:nvPr>
            <p:ph type="subTitle" idx="1"/>
          </p:nvPr>
        </p:nvSpPr>
        <p:spPr>
          <a:xfrm>
            <a:off x="444500" y="327025"/>
            <a:ext cx="8334375" cy="5616575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endParaRPr lang="ru-RU" b="1" dirty="0" smtClean="0">
              <a:latin typeface="Arial" pitchFamily="34" charset="0"/>
              <a:cs typeface="Arial" pitchFamily="34" charset="0"/>
            </a:endParaRPr>
          </a:p>
          <a:p>
            <a:pPr>
              <a:buFont typeface="Arial" charset="0"/>
              <a:buNone/>
              <a:defRPr/>
            </a:pPr>
            <a:r>
              <a:rPr lang="ru-RU" b="1" dirty="0" smtClean="0">
                <a:solidFill>
                  <a:schemeClr val="accent2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Антикоррупционный комплаенс как управленческий процесс, включает в себя: 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определение компаниями применимых правовых норм; 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оценку коррупционных рисков; 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формирование локальных правовых и этических норм, имеющих целью предотвращение вовлечения компании и ее сотрудников в совершение правонарушений и преступлений коррупционной направленности;</a:t>
            </a:r>
          </a:p>
          <a:p>
            <a:pPr>
              <a:buFont typeface="Wingdings" pitchFamily="2" charset="2"/>
              <a:buChar char="ü"/>
              <a:defRPr/>
            </a:pPr>
            <a:r>
              <a:rPr lang="ru-RU" b="1" dirty="0" smtClean="0">
                <a:latin typeface="Arial" pitchFamily="34" charset="0"/>
                <a:cs typeface="Arial" pitchFamily="34" charset="0"/>
              </a:rPr>
              <a:t>повседневную деятельность компании по управлению рисками и обеспечению соблюдения указанных правовых и этических норм.</a:t>
            </a:r>
          </a:p>
          <a:p>
            <a:pPr>
              <a:buFont typeface="Arial" charset="0"/>
              <a:buNone/>
              <a:defRPr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9" descr="логотип МИСиС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209550"/>
            <a:ext cx="1862138" cy="78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одзаголовок 5"/>
          <p:cNvSpPr>
            <a:spLocks noGrp="1"/>
          </p:cNvSpPr>
          <p:nvPr>
            <p:ph type="subTitle" idx="4294967295"/>
          </p:nvPr>
        </p:nvSpPr>
        <p:spPr>
          <a:xfrm>
            <a:off x="444500" y="327025"/>
            <a:ext cx="8334375" cy="5616575"/>
          </a:xfrm>
        </p:spPr>
        <p:txBody>
          <a:bodyPr/>
          <a:lstStyle/>
          <a:p>
            <a:pPr marL="0" indent="0" algn="just">
              <a:buFont typeface="Arial" panose="020B0604020202020204" pitchFamily="34" charset="0"/>
              <a:buNone/>
            </a:pPr>
            <a:endParaRPr lang="ru-RU" altLang="ru-RU" b="1" smtClean="0"/>
          </a:p>
          <a:p>
            <a:pPr marL="0" indent="0" algn="just">
              <a:buFont typeface="Arial" panose="020B0604020202020204" pitchFamily="34" charset="0"/>
              <a:buNone/>
            </a:pPr>
            <a:endParaRPr lang="ru-RU" altLang="ru-RU" b="1" smtClean="0"/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ru-RU" altLang="ru-RU" sz="2400" smtClean="0">
                <a:latin typeface="Arial" panose="020B0604020202020204" pitchFamily="34" charset="0"/>
              </a:rPr>
              <a:t>На компании возлагается обязанность создания барьера на пути совершения коррупционных преступлений путем принятия </a:t>
            </a:r>
            <a:r>
              <a:rPr lang="ru-RU" altLang="ru-RU" sz="2400" b="1" smtClean="0">
                <a:solidFill>
                  <a:srgbClr val="FF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anose="020B0604020202020204" pitchFamily="34" charset="0"/>
              </a:rPr>
              <a:t>кодексов деловой этики и антикоррупционных политик, реализации необходимых внутренних процедур и сотрудничества с правоохранительными органами.</a:t>
            </a:r>
            <a:r>
              <a:rPr lang="ru-RU" altLang="ru-RU" sz="2400" smtClean="0">
                <a:latin typeface="Arial" panose="020B0604020202020204" pitchFamily="34" charset="0"/>
              </a:rPr>
              <a:t> </a:t>
            </a:r>
          </a:p>
          <a:p>
            <a:pPr marL="0" indent="0" algn="just">
              <a:buFont typeface="Arial" panose="020B0604020202020204" pitchFamily="34" charset="0"/>
              <a:buNone/>
            </a:pPr>
            <a:r>
              <a:rPr lang="ru-RU" altLang="ru-RU" sz="2400" smtClean="0">
                <a:latin typeface="Arial" panose="020B0604020202020204" pitchFamily="34" charset="0"/>
              </a:rPr>
              <a:t>Компании могут принимать обязательства по предотвращению коррупции и </a:t>
            </a:r>
            <a:r>
              <a:rPr lang="ru-RU" altLang="ru-RU" sz="2400" b="1" smtClean="0">
                <a:latin typeface="Arial" panose="020B0604020202020204" pitchFamily="34" charset="0"/>
              </a:rPr>
              <a:t>добровольно</a:t>
            </a:r>
            <a:r>
              <a:rPr lang="ru-RU" altLang="ru-RU" sz="2400" smtClean="0">
                <a:latin typeface="Arial" panose="020B0604020202020204" pitchFamily="34" charset="0"/>
              </a:rPr>
              <a:t>, включая соответствующие </a:t>
            </a:r>
            <a:r>
              <a:rPr lang="ru-RU" altLang="ru-RU" sz="2400" b="1" smtClean="0">
                <a:latin typeface="Arial" panose="020B0604020202020204" pitchFamily="34" charset="0"/>
              </a:rPr>
              <a:t>положения в локальные нормативные акты.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621</TotalTime>
  <Words>1168</Words>
  <Application>Microsoft Office PowerPoint</Application>
  <PresentationFormat>Экран (4:3)</PresentationFormat>
  <Paragraphs>119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Office Theme</vt:lpstr>
      <vt:lpstr> Правовое регулирование деятельности по противодействию коррупции</vt:lpstr>
      <vt:lpstr>Презентация PowerPoint</vt:lpstr>
      <vt:lpstr> Определение коррупции на международном уровне и общие причины ее существования </vt:lpstr>
      <vt:lpstr>     В Конвенции ООН против коррупции 2003 г. приводится перечень деяний, которые государства - участники Конвенции обязуются криминализовать в национальном уголовном законодательстве.   </vt:lpstr>
      <vt:lpstr>      Основными направлениями противодействия коррупции традиционно являются:   </vt:lpstr>
      <vt:lpstr>           Влияние международного права на развитие антикоррупционного комплаенс-контроля    </vt:lpstr>
      <vt:lpstr>           Хорошее описание комплаенса, отражающее его суть, выработано в Китае.  В Справочнике по деловой этике указано, что в самом общем виде комплаенс понимается как состояние или действия в соответствии с установленными правилами, включая стандарты, спецификации, постановления или законы.    </vt:lpstr>
      <vt:lpstr>Презентация PowerPoint</vt:lpstr>
      <vt:lpstr>Презентация PowerPoint</vt:lpstr>
      <vt:lpstr>  Правовое регулирование антикоррупционного комплаенс-контроля в России  </vt:lpstr>
      <vt:lpstr>Антикоррупционное законодательство в России</vt:lpstr>
      <vt:lpstr>Антикоррупционное законодательство в России</vt:lpstr>
      <vt:lpstr>Антикоррупционное законодательство в России</vt:lpstr>
      <vt:lpstr>Антикоррупционное законодательство в России</vt:lpstr>
      <vt:lpstr>Презентация PowerPoint</vt:lpstr>
      <vt:lpstr>К числу наиболее распространенных преступлений коррупционной направленности можно отнести:   - получение взятки (ст. 290),  - дачу взятки (ст. 291),  - посредничество во взяточничестве (ст. 291.1),  - злоупотребление должностными полномочиями (ст. 285), - незаконное участие в предпринимательской деятельности (ст. 289),  - нецелевое расходование бюджетных средств и средств внебюджетных фондов (ст. ст. 285.1 и 285.2),  - коммерческий подкуп (ст. 204),  - злоупотребление полномочиями (ст. 201).</vt:lpstr>
      <vt:lpstr>Наряду с уголовной ответственностью физических лиц за совершение преступлений коррупционной направленности в России существует административная ответственность юридических лиц  за совершение коррупционных правонарушений. </vt:lpstr>
      <vt:lpstr>В развитии российского антикоррупционного законодательства можно выделить несколько направлений: </vt:lpstr>
      <vt:lpstr>Презентация PowerPoint</vt:lpstr>
    </vt:vector>
  </TitlesOfParts>
  <Company>PJSC "New Engineering Technologies"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presentation</dc:title>
  <dc:creator>Markasian, Pavel (KIEVH)</dc:creator>
  <cp:lastModifiedBy>Пользователь Windows</cp:lastModifiedBy>
  <cp:revision>112</cp:revision>
  <dcterms:created xsi:type="dcterms:W3CDTF">2016-11-18T14:12:19Z</dcterms:created>
  <dcterms:modified xsi:type="dcterms:W3CDTF">2022-02-09T13:26:10Z</dcterms:modified>
</cp:coreProperties>
</file>